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3"/>
  </p:notesMasterIdLst>
  <p:sldIdLst>
    <p:sldId id="256" r:id="rId2"/>
    <p:sldId id="257" r:id="rId3"/>
    <p:sldId id="293" r:id="rId4"/>
    <p:sldId id="282" r:id="rId5"/>
    <p:sldId id="285" r:id="rId6"/>
    <p:sldId id="286" r:id="rId7"/>
    <p:sldId id="287" r:id="rId8"/>
    <p:sldId id="288" r:id="rId9"/>
    <p:sldId id="294" r:id="rId10"/>
    <p:sldId id="291" r:id="rId11"/>
    <p:sldId id="292" r:id="rId1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B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D1A60-0EE8-47C1-B654-EB4FEEDB3475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4C447-248E-4F61-B4C8-87EA2A696D4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9113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4C447-248E-4F61-B4C8-87EA2A696D41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5305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4C447-248E-4F61-B4C8-87EA2A696D41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5305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4C447-248E-4F61-B4C8-87EA2A696D41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5305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4C447-248E-4F61-B4C8-87EA2A696D41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5305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4C447-248E-4F61-B4C8-87EA2A696D41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53059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4C447-248E-4F61-B4C8-87EA2A696D41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5305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4C447-248E-4F61-B4C8-87EA2A696D41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5305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7592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3399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7006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2176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06216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7011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8150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9064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39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90139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35626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9701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2595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12953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4283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30458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2032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B5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64593-FF13-4CE1-A0C0-61BE22DEC95A}" type="datetimeFigureOut">
              <a:rPr lang="pt-PT" smtClean="0"/>
              <a:t>14/01/2015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AF762-4328-46E4-98C6-C22B81B42B2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95687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2635696" y="311656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000" dirty="0" smtClean="0"/>
              <a:t>Tema III</a:t>
            </a:r>
          </a:p>
          <a:p>
            <a:endParaRPr lang="pt-PT" sz="3000" dirty="0" smtClean="0"/>
          </a:p>
          <a:p>
            <a:r>
              <a:rPr lang="pt-PT" sz="3000" dirty="0" smtClean="0"/>
              <a:t/>
            </a:r>
            <a:br>
              <a:rPr lang="pt-PT" sz="3000" dirty="0" smtClean="0"/>
            </a:br>
            <a:r>
              <a:rPr lang="pt-PT" sz="3000" dirty="0" smtClean="0"/>
              <a:t>Processos de Reprodução e Mudança nas </a:t>
            </a:r>
            <a:r>
              <a:rPr lang="pt-PT" sz="3000" dirty="0"/>
              <a:t>S</a:t>
            </a:r>
            <a:r>
              <a:rPr lang="pt-PT" sz="3000" dirty="0" smtClean="0"/>
              <a:t>ociedades </a:t>
            </a:r>
            <a:r>
              <a:rPr lang="pt-PT" sz="3000" dirty="0"/>
              <a:t>A</a:t>
            </a:r>
            <a:r>
              <a:rPr lang="pt-PT" sz="3000" dirty="0" smtClean="0"/>
              <a:t>tuais</a:t>
            </a:r>
            <a:endParaRPr lang="pt-PT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ctr">
            <a:normAutofit/>
          </a:bodyPr>
          <a:lstStyle/>
          <a:p>
            <a:r>
              <a:rPr lang="pt-PT" i="1" dirty="0" smtClean="0"/>
              <a:t>Pensar a Sociologia</a:t>
            </a:r>
            <a:br>
              <a:rPr lang="pt-PT" i="1" dirty="0" smtClean="0"/>
            </a:br>
            <a:r>
              <a:rPr lang="pt-PT" sz="2800" dirty="0"/>
              <a:t>Sociologia, 12.</a:t>
            </a:r>
            <a:r>
              <a:rPr lang="pt-PT" sz="2800" baseline="30000" dirty="0"/>
              <a:t>o </a:t>
            </a:r>
            <a:r>
              <a:rPr lang="pt-PT" sz="2800" dirty="0"/>
              <a:t>ano</a:t>
            </a:r>
          </a:p>
        </p:txBody>
      </p:sp>
      <p:pic>
        <p:nvPicPr>
          <p:cNvPr id="4" name="Imagem 12" descr="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27" y="256442"/>
            <a:ext cx="1013094" cy="29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6581001"/>
            <a:ext cx="6624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>
                <a:solidFill>
                  <a:schemeClr val="accent4">
                    <a:lumMod val="50000"/>
                  </a:schemeClr>
                </a:solidFill>
              </a:rPr>
              <a:t>Autores: </a:t>
            </a:r>
            <a:r>
              <a:rPr lang="pt-PT" sz="1200" dirty="0" smtClean="0">
                <a:solidFill>
                  <a:schemeClr val="accent4">
                    <a:lumMod val="50000"/>
                  </a:schemeClr>
                </a:solidFill>
              </a:rPr>
              <a:t>António Pedro </a:t>
            </a:r>
            <a:r>
              <a:rPr lang="pt-PT" sz="1200" dirty="0" smtClean="0">
                <a:solidFill>
                  <a:schemeClr val="accent4">
                    <a:lumMod val="50000"/>
                  </a:schemeClr>
                </a:solidFill>
              </a:rPr>
              <a:t>Pombo; Filipa César; João </a:t>
            </a:r>
            <a:r>
              <a:rPr lang="pt-PT" sz="1200" dirty="0" smtClean="0">
                <a:solidFill>
                  <a:schemeClr val="accent4">
                    <a:lumMod val="50000"/>
                  </a:schemeClr>
                </a:solidFill>
              </a:rPr>
              <a:t>Teixeira </a:t>
            </a:r>
            <a:r>
              <a:rPr lang="pt-PT" sz="1200" dirty="0" smtClean="0">
                <a:solidFill>
                  <a:schemeClr val="accent4">
                    <a:lumMod val="50000"/>
                  </a:schemeClr>
                </a:solidFill>
              </a:rPr>
              <a:t>Lopes; Maria </a:t>
            </a:r>
            <a:r>
              <a:rPr lang="pt-PT" sz="1200" dirty="0" smtClean="0">
                <a:solidFill>
                  <a:schemeClr val="accent4">
                    <a:lumMod val="50000"/>
                  </a:schemeClr>
                </a:solidFill>
              </a:rPr>
              <a:t>Helena Alves</a:t>
            </a:r>
            <a:endParaRPr lang="pt-PT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682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ângulo arredondado 46"/>
          <p:cNvSpPr/>
          <p:nvPr/>
        </p:nvSpPr>
        <p:spPr>
          <a:xfrm>
            <a:off x="323528" y="3910353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800" b="1" dirty="0" smtClean="0"/>
              <a:t>Escola</a:t>
            </a:r>
            <a:endParaRPr lang="pt-PT" sz="2800" b="1" dirty="0"/>
          </a:p>
        </p:txBody>
      </p:sp>
      <p:sp>
        <p:nvSpPr>
          <p:cNvPr id="1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dirty="0" smtClean="0"/>
              <a:t>Tema III</a:t>
            </a:r>
            <a:br>
              <a:rPr lang="pt-PT" dirty="0" smtClean="0"/>
            </a:br>
            <a:r>
              <a:rPr lang="pt-PT" sz="2000" dirty="0" smtClean="0"/>
              <a:t>Processos de reprodução e mudança nas sociedades atuais</a:t>
            </a:r>
            <a:endParaRPr lang="pt-PT" sz="2000" dirty="0"/>
          </a:p>
        </p:txBody>
      </p:sp>
      <p:sp>
        <p:nvSpPr>
          <p:cNvPr id="16" name="Rectângulo arredondado 15"/>
          <p:cNvSpPr/>
          <p:nvPr/>
        </p:nvSpPr>
        <p:spPr>
          <a:xfrm>
            <a:off x="3275856" y="2188358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/>
              <a:t>Alfabetização</a:t>
            </a:r>
            <a:endParaRPr lang="pt-PT" b="1" dirty="0"/>
          </a:p>
        </p:txBody>
      </p:sp>
      <p:sp>
        <p:nvSpPr>
          <p:cNvPr id="17" name="Rectângulo arredondado 16"/>
          <p:cNvSpPr/>
          <p:nvPr/>
        </p:nvSpPr>
        <p:spPr>
          <a:xfrm>
            <a:off x="3301008" y="3647597"/>
            <a:ext cx="2153910" cy="1059687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/>
              <a:t>Relação com outros agentes socializadores</a:t>
            </a:r>
            <a:endParaRPr lang="pt-PT" b="1" dirty="0"/>
          </a:p>
        </p:txBody>
      </p:sp>
      <p:sp>
        <p:nvSpPr>
          <p:cNvPr id="18" name="Rectângulo arredondado 17"/>
          <p:cNvSpPr/>
          <p:nvPr/>
        </p:nvSpPr>
        <p:spPr>
          <a:xfrm>
            <a:off x="6411135" y="2188358"/>
            <a:ext cx="2384261" cy="475987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1600" b="1" dirty="0" smtClean="0">
                <a:solidFill>
                  <a:schemeClr val="accent4">
                    <a:lumMod val="50000"/>
                  </a:schemeClr>
                </a:solidFill>
              </a:rPr>
              <a:t>Escola de massas</a:t>
            </a:r>
            <a:endParaRPr lang="pt-PT" sz="1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0" name="Rectângulo arredondado 19"/>
          <p:cNvSpPr/>
          <p:nvPr/>
        </p:nvSpPr>
        <p:spPr>
          <a:xfrm>
            <a:off x="6411135" y="3172642"/>
            <a:ext cx="2351188" cy="474955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1600" b="1" dirty="0" smtClean="0">
                <a:solidFill>
                  <a:schemeClr val="accent4">
                    <a:lumMod val="50000"/>
                  </a:schemeClr>
                </a:solidFill>
              </a:rPr>
              <a:t>Complementaridade</a:t>
            </a:r>
            <a:endParaRPr lang="pt-PT" sz="1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Rectângulo arredondado 21"/>
          <p:cNvSpPr/>
          <p:nvPr/>
        </p:nvSpPr>
        <p:spPr>
          <a:xfrm>
            <a:off x="6411135" y="4155894"/>
            <a:ext cx="2351188" cy="474955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1600" b="1" dirty="0" smtClean="0">
                <a:solidFill>
                  <a:schemeClr val="accent4">
                    <a:lumMod val="50000"/>
                  </a:schemeClr>
                </a:solidFill>
              </a:rPr>
              <a:t>Conflito</a:t>
            </a:r>
            <a:endParaRPr lang="pt-PT" sz="1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4" name="Conexão em ângulos rectos 3"/>
          <p:cNvCxnSpPr/>
          <p:nvPr/>
        </p:nvCxnSpPr>
        <p:spPr>
          <a:xfrm flipV="1">
            <a:off x="2477438" y="2574795"/>
            <a:ext cx="798418" cy="1721995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xão em ângulos rectos 8"/>
          <p:cNvCxnSpPr>
            <a:endCxn id="17" idx="1"/>
          </p:cNvCxnSpPr>
          <p:nvPr/>
        </p:nvCxnSpPr>
        <p:spPr>
          <a:xfrm flipV="1">
            <a:off x="2477438" y="4177441"/>
            <a:ext cx="823570" cy="119350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em ângulos rectos 22"/>
          <p:cNvCxnSpPr>
            <a:stCxn id="16" idx="3"/>
            <a:endCxn id="18" idx="1"/>
          </p:cNvCxnSpPr>
          <p:nvPr/>
        </p:nvCxnSpPr>
        <p:spPr>
          <a:xfrm flipV="1">
            <a:off x="5429766" y="2426352"/>
            <a:ext cx="981369" cy="148443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em ângulos rectos 29"/>
          <p:cNvCxnSpPr>
            <a:stCxn id="17" idx="3"/>
            <a:endCxn id="20" idx="1"/>
          </p:cNvCxnSpPr>
          <p:nvPr/>
        </p:nvCxnSpPr>
        <p:spPr>
          <a:xfrm flipV="1">
            <a:off x="5454918" y="3410120"/>
            <a:ext cx="956217" cy="767321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xão em ângulos rectos 34"/>
          <p:cNvCxnSpPr>
            <a:stCxn id="17" idx="3"/>
            <a:endCxn id="22" idx="1"/>
          </p:cNvCxnSpPr>
          <p:nvPr/>
        </p:nvCxnSpPr>
        <p:spPr>
          <a:xfrm>
            <a:off x="5454918" y="4177441"/>
            <a:ext cx="956217" cy="215931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ângulo arredondado 37"/>
          <p:cNvSpPr/>
          <p:nvPr/>
        </p:nvSpPr>
        <p:spPr>
          <a:xfrm>
            <a:off x="3301008" y="5585493"/>
            <a:ext cx="2153910" cy="1011859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/>
              <a:t>Reprodução das desigualdades sociais</a:t>
            </a:r>
            <a:endParaRPr lang="pt-PT" b="1" dirty="0"/>
          </a:p>
        </p:txBody>
      </p:sp>
      <p:cxnSp>
        <p:nvCxnSpPr>
          <p:cNvPr id="39" name="Conexão em ângulos rectos 38"/>
          <p:cNvCxnSpPr>
            <a:stCxn id="47" idx="3"/>
            <a:endCxn id="38" idx="1"/>
          </p:cNvCxnSpPr>
          <p:nvPr/>
        </p:nvCxnSpPr>
        <p:spPr>
          <a:xfrm>
            <a:off x="2477438" y="4296790"/>
            <a:ext cx="823570" cy="1794633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ângulo arredondado 40"/>
          <p:cNvSpPr/>
          <p:nvPr/>
        </p:nvSpPr>
        <p:spPr>
          <a:xfrm>
            <a:off x="6457771" y="5139146"/>
            <a:ext cx="2351188" cy="474955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1600" b="1" dirty="0" smtClean="0">
                <a:solidFill>
                  <a:schemeClr val="accent4">
                    <a:lumMod val="50000"/>
                  </a:schemeClr>
                </a:solidFill>
              </a:rPr>
              <a:t>Insucesso escolar</a:t>
            </a:r>
            <a:endParaRPr lang="pt-PT" sz="1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2" name="Rectângulo arredondado 41"/>
          <p:cNvSpPr/>
          <p:nvPr/>
        </p:nvSpPr>
        <p:spPr>
          <a:xfrm>
            <a:off x="6457771" y="6122397"/>
            <a:ext cx="2351188" cy="474955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1600" b="1" dirty="0" smtClean="0">
                <a:solidFill>
                  <a:schemeClr val="accent4">
                    <a:lumMod val="50000"/>
                  </a:schemeClr>
                </a:solidFill>
              </a:rPr>
              <a:t>Abandono escolar</a:t>
            </a:r>
            <a:endParaRPr lang="pt-PT" sz="1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43" name="Conexão em ângulos rectos 42"/>
          <p:cNvCxnSpPr>
            <a:stCxn id="38" idx="3"/>
            <a:endCxn id="41" idx="1"/>
          </p:cNvCxnSpPr>
          <p:nvPr/>
        </p:nvCxnSpPr>
        <p:spPr>
          <a:xfrm flipV="1">
            <a:off x="5454918" y="5376624"/>
            <a:ext cx="1002853" cy="714799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xão em ângulos rectos 43"/>
          <p:cNvCxnSpPr>
            <a:stCxn id="38" idx="3"/>
            <a:endCxn id="42" idx="1"/>
          </p:cNvCxnSpPr>
          <p:nvPr/>
        </p:nvCxnSpPr>
        <p:spPr>
          <a:xfrm>
            <a:off x="5454918" y="6091423"/>
            <a:ext cx="1002853" cy="268452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m 12" descr="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84" y="6597352"/>
            <a:ext cx="554630" cy="15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680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16" grpId="0" animBg="1"/>
      <p:bldP spid="17" grpId="0" animBg="1"/>
      <p:bldP spid="18" grpId="0" animBg="1"/>
      <p:bldP spid="20" grpId="0" animBg="1"/>
      <p:bldP spid="22" grpId="0" animBg="1"/>
      <p:bldP spid="38" grpId="0" animBg="1"/>
      <p:bldP spid="41" grpId="0" animBg="1"/>
      <p:bldP spid="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B5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dirty="0" smtClean="0"/>
              <a:t>Tema III</a:t>
            </a:r>
            <a:br>
              <a:rPr lang="pt-PT" dirty="0" smtClean="0"/>
            </a:br>
            <a:r>
              <a:rPr lang="pt-PT" sz="2000" dirty="0" smtClean="0"/>
              <a:t>Processos de reprodução e mudança nas sociedades atuais</a:t>
            </a:r>
            <a:endParaRPr lang="pt-PT" sz="2000" dirty="0"/>
          </a:p>
        </p:txBody>
      </p:sp>
      <p:sp>
        <p:nvSpPr>
          <p:cNvPr id="42" name="Rectângulo arredondado 41"/>
          <p:cNvSpPr/>
          <p:nvPr/>
        </p:nvSpPr>
        <p:spPr>
          <a:xfrm>
            <a:off x="6411135" y="2276872"/>
            <a:ext cx="2351188" cy="618971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Abandono escolar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5" name="Rectângulo arredondado 54"/>
          <p:cNvSpPr/>
          <p:nvPr/>
        </p:nvSpPr>
        <p:spPr>
          <a:xfrm>
            <a:off x="3301008" y="2708919"/>
            <a:ext cx="2153910" cy="720081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/>
              <a:t>Diversidade cultural</a:t>
            </a:r>
            <a:endParaRPr lang="pt-PT" b="1" dirty="0"/>
          </a:p>
        </p:txBody>
      </p:sp>
      <p:cxnSp>
        <p:nvCxnSpPr>
          <p:cNvPr id="56" name="Conexão em ângulos rectos 55"/>
          <p:cNvCxnSpPr>
            <a:stCxn id="19" idx="3"/>
            <a:endCxn id="55" idx="1"/>
          </p:cNvCxnSpPr>
          <p:nvPr/>
        </p:nvCxnSpPr>
        <p:spPr>
          <a:xfrm flipV="1">
            <a:off x="2477438" y="3068960"/>
            <a:ext cx="823570" cy="1227830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ângulo arredondado 58"/>
          <p:cNvSpPr/>
          <p:nvPr/>
        </p:nvSpPr>
        <p:spPr>
          <a:xfrm>
            <a:off x="6411135" y="3139937"/>
            <a:ext cx="2384261" cy="793119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Educação intercultural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60" name="Conexão em ângulos rectos 59"/>
          <p:cNvCxnSpPr>
            <a:stCxn id="55" idx="3"/>
            <a:endCxn id="59" idx="1"/>
          </p:cNvCxnSpPr>
          <p:nvPr/>
        </p:nvCxnSpPr>
        <p:spPr>
          <a:xfrm>
            <a:off x="5454918" y="3068960"/>
            <a:ext cx="956217" cy="467537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ângulo arredondado 64"/>
          <p:cNvSpPr/>
          <p:nvPr/>
        </p:nvSpPr>
        <p:spPr>
          <a:xfrm>
            <a:off x="3301008" y="5373216"/>
            <a:ext cx="2153910" cy="720081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/>
              <a:t>Educação ao longo da vida</a:t>
            </a:r>
            <a:endParaRPr lang="pt-PT" b="1" dirty="0"/>
          </a:p>
        </p:txBody>
      </p:sp>
      <p:cxnSp>
        <p:nvCxnSpPr>
          <p:cNvPr id="66" name="Conexão em ângulos rectos 65"/>
          <p:cNvCxnSpPr>
            <a:stCxn id="19" idx="3"/>
            <a:endCxn id="65" idx="1"/>
          </p:cNvCxnSpPr>
          <p:nvPr/>
        </p:nvCxnSpPr>
        <p:spPr>
          <a:xfrm>
            <a:off x="2477438" y="4296790"/>
            <a:ext cx="823570" cy="1436467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ângulo arredondado 66"/>
          <p:cNvSpPr/>
          <p:nvPr/>
        </p:nvSpPr>
        <p:spPr>
          <a:xfrm>
            <a:off x="6411135" y="4830990"/>
            <a:ext cx="2351188" cy="801157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Formação profissional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8" name="Rectângulo arredondado 67"/>
          <p:cNvSpPr/>
          <p:nvPr/>
        </p:nvSpPr>
        <p:spPr>
          <a:xfrm>
            <a:off x="6411135" y="5895180"/>
            <a:ext cx="2351188" cy="702172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Desenvolvimento de competências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69" name="Conexão em ângulos rectos 68"/>
          <p:cNvCxnSpPr>
            <a:stCxn id="65" idx="3"/>
            <a:endCxn id="67" idx="1"/>
          </p:cNvCxnSpPr>
          <p:nvPr/>
        </p:nvCxnSpPr>
        <p:spPr>
          <a:xfrm flipV="1">
            <a:off x="5454918" y="5231569"/>
            <a:ext cx="956217" cy="501688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xão em ângulos rectos 69"/>
          <p:cNvCxnSpPr>
            <a:stCxn id="65" idx="3"/>
            <a:endCxn id="68" idx="1"/>
          </p:cNvCxnSpPr>
          <p:nvPr/>
        </p:nvCxnSpPr>
        <p:spPr>
          <a:xfrm>
            <a:off x="5454918" y="5733257"/>
            <a:ext cx="956217" cy="513009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em ângulos rectos 32"/>
          <p:cNvCxnSpPr>
            <a:stCxn id="55" idx="3"/>
            <a:endCxn id="42" idx="1"/>
          </p:cNvCxnSpPr>
          <p:nvPr/>
        </p:nvCxnSpPr>
        <p:spPr>
          <a:xfrm flipV="1">
            <a:off x="5454918" y="2586358"/>
            <a:ext cx="956217" cy="482602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ângulo arredondado 46"/>
          <p:cNvSpPr/>
          <p:nvPr/>
        </p:nvSpPr>
        <p:spPr>
          <a:xfrm>
            <a:off x="323528" y="3910353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800" b="1" dirty="0" smtClean="0"/>
              <a:t>Escola</a:t>
            </a:r>
            <a:endParaRPr lang="pt-PT" sz="2800" b="1" dirty="0"/>
          </a:p>
        </p:txBody>
      </p:sp>
      <p:pic>
        <p:nvPicPr>
          <p:cNvPr id="20" name="Imagem 12" descr="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84" y="6597352"/>
            <a:ext cx="554630" cy="15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8949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55" grpId="0" animBg="1"/>
      <p:bldP spid="59" grpId="0" animBg="1"/>
      <p:bldP spid="65" grpId="0" animBg="1"/>
      <p:bldP spid="67" grpId="0" animBg="1"/>
      <p:bldP spid="6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smtClean="0"/>
              <a:t>Tema III</a:t>
            </a:r>
            <a:br>
              <a:rPr lang="pt-PT" smtClean="0"/>
            </a:br>
            <a:r>
              <a:rPr lang="pt-PT" sz="2000" smtClean="0"/>
              <a:t>Processos de reprodução e mudança nas sociedades atuais</a:t>
            </a:r>
            <a:endParaRPr lang="pt-PT" sz="2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0999" y="2060848"/>
            <a:ext cx="8439473" cy="4320480"/>
          </a:xfrm>
          <a:ln>
            <a:noFill/>
          </a:ln>
        </p:spPr>
        <p:txBody>
          <a:bodyPr anchor="t">
            <a:normAutofit/>
          </a:bodyPr>
          <a:lstStyle/>
          <a:p>
            <a:pPr marL="742950" indent="-742950">
              <a:lnSpc>
                <a:spcPct val="150000"/>
              </a:lnSpc>
              <a:buClr>
                <a:schemeClr val="accent1">
                  <a:lumMod val="50000"/>
                </a:schemeClr>
              </a:buClr>
              <a:buFont typeface="+mj-lt"/>
              <a:buAutoNum type="arabicPeriod" startAt="7"/>
            </a:pPr>
            <a:r>
              <a:rPr lang="pt-PT" sz="2400" dirty="0" smtClean="0">
                <a:solidFill>
                  <a:schemeClr val="bg1"/>
                </a:solidFill>
              </a:rPr>
              <a:t>Família e escola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3200" dirty="0" smtClean="0">
                <a:solidFill>
                  <a:schemeClr val="bg1"/>
                </a:solidFill>
              </a:rPr>
              <a:t>	</a:t>
            </a:r>
            <a:r>
              <a:rPr lang="pt-PT" sz="1900" dirty="0" smtClean="0">
                <a:solidFill>
                  <a:schemeClr val="bg1"/>
                </a:solidFill>
              </a:rPr>
              <a:t>7.1</a:t>
            </a:r>
            <a:r>
              <a:rPr lang="pt-PT" sz="2000" dirty="0" smtClean="0">
                <a:solidFill>
                  <a:schemeClr val="bg1"/>
                </a:solidFill>
              </a:rPr>
              <a:t>. A família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2000" dirty="0" smtClean="0">
                <a:solidFill>
                  <a:schemeClr val="bg1"/>
                </a:solidFill>
              </a:rPr>
              <a:t>	7.2. A escola	</a:t>
            </a:r>
          </a:p>
          <a:p>
            <a:pPr marL="0" indent="0">
              <a:lnSpc>
                <a:spcPct val="150000"/>
              </a:lnSpc>
              <a:buNone/>
            </a:pPr>
            <a:endParaRPr lang="pt-PT" sz="1900" dirty="0" smtClean="0">
              <a:solidFill>
                <a:schemeClr val="bg1"/>
              </a:solidFill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 startAt="2"/>
            </a:pPr>
            <a:endParaRPr lang="pt-PT" sz="3200" dirty="0">
              <a:solidFill>
                <a:schemeClr val="bg1"/>
              </a:solidFill>
            </a:endParaRPr>
          </a:p>
        </p:txBody>
      </p:sp>
      <p:pic>
        <p:nvPicPr>
          <p:cNvPr id="4" name="Imagem 12" descr="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484805"/>
            <a:ext cx="554630" cy="15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4508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dirty="0" smtClean="0"/>
              <a:t>Tema III</a:t>
            </a:r>
            <a:br>
              <a:rPr lang="pt-PT" dirty="0" smtClean="0"/>
            </a:br>
            <a:r>
              <a:rPr lang="pt-PT" sz="2000" dirty="0" smtClean="0"/>
              <a:t>Processos de reprodução e mudança nas sociedades atuais</a:t>
            </a:r>
            <a:endParaRPr lang="pt-PT" sz="2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0999" y="2060848"/>
            <a:ext cx="8763001" cy="4797152"/>
          </a:xfrm>
          <a:ln>
            <a:noFill/>
          </a:ln>
        </p:spPr>
        <p:txBody>
          <a:bodyPr anchor="t">
            <a:normAutofit/>
          </a:bodyPr>
          <a:lstStyle/>
          <a:p>
            <a:pPr marL="742950" indent="-742950">
              <a:lnSpc>
                <a:spcPct val="150000"/>
              </a:lnSpc>
              <a:buClr>
                <a:schemeClr val="accent1">
                  <a:lumMod val="50000"/>
                </a:schemeClr>
              </a:buClr>
              <a:buFont typeface="+mj-lt"/>
              <a:buAutoNum type="arabicPeriod" startAt="7"/>
            </a:pPr>
            <a:r>
              <a:rPr lang="pt-PT" dirty="0" smtClean="0">
                <a:solidFill>
                  <a:schemeClr val="bg1"/>
                </a:solidFill>
              </a:rPr>
              <a:t>Família e escola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200" dirty="0">
                <a:solidFill>
                  <a:schemeClr val="bg1"/>
                </a:solidFill>
              </a:rPr>
              <a:t>	</a:t>
            </a:r>
            <a:r>
              <a:rPr lang="pt-PT" sz="2000" dirty="0">
                <a:solidFill>
                  <a:schemeClr val="bg1"/>
                </a:solidFill>
              </a:rPr>
              <a:t>7</a:t>
            </a:r>
            <a:r>
              <a:rPr lang="pt-PT" sz="2000" dirty="0" smtClean="0">
                <a:solidFill>
                  <a:schemeClr val="bg1"/>
                </a:solidFill>
              </a:rPr>
              <a:t>.1. A família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000" dirty="0">
                <a:solidFill>
                  <a:schemeClr val="bg1"/>
                </a:solidFill>
              </a:rPr>
              <a:t>	</a:t>
            </a:r>
            <a:r>
              <a:rPr lang="pt-PT" sz="2000" dirty="0" smtClean="0">
                <a:solidFill>
                  <a:schemeClr val="bg1"/>
                </a:solidFill>
              </a:rPr>
              <a:t>	</a:t>
            </a:r>
            <a:r>
              <a:rPr lang="pt-PT" sz="1800" dirty="0" smtClean="0">
                <a:solidFill>
                  <a:schemeClr val="bg1"/>
                </a:solidFill>
              </a:rPr>
              <a:t>… O conceito de família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800" dirty="0">
                <a:solidFill>
                  <a:schemeClr val="bg1"/>
                </a:solidFill>
              </a:rPr>
              <a:t>		</a:t>
            </a:r>
            <a:r>
              <a:rPr lang="pt-PT" sz="1800" dirty="0" smtClean="0">
                <a:solidFill>
                  <a:schemeClr val="bg1"/>
                </a:solidFill>
              </a:rPr>
              <a:t>… Indicadores demográficos sobre a família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800" dirty="0">
                <a:solidFill>
                  <a:schemeClr val="bg1"/>
                </a:solidFill>
              </a:rPr>
              <a:t>		</a:t>
            </a:r>
            <a:r>
              <a:rPr lang="pt-PT" sz="1800" dirty="0" smtClean="0">
                <a:solidFill>
                  <a:schemeClr val="bg1"/>
                </a:solidFill>
              </a:rPr>
              <a:t>… Génese da família nuclear nas sociedades contemporâneas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800" dirty="0">
                <a:solidFill>
                  <a:schemeClr val="bg1"/>
                </a:solidFill>
              </a:rPr>
              <a:t>		</a:t>
            </a:r>
            <a:r>
              <a:rPr lang="pt-PT" sz="1800" dirty="0" smtClean="0">
                <a:solidFill>
                  <a:schemeClr val="bg1"/>
                </a:solidFill>
              </a:rPr>
              <a:t>… Tipos contemporâneos de família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800" dirty="0">
                <a:solidFill>
                  <a:schemeClr val="bg1"/>
                </a:solidFill>
              </a:rPr>
              <a:t>		</a:t>
            </a:r>
            <a:r>
              <a:rPr lang="pt-PT" sz="1800" dirty="0" smtClean="0">
                <a:solidFill>
                  <a:schemeClr val="bg1"/>
                </a:solidFill>
              </a:rPr>
              <a:t>… Os novos papéis familiares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800" dirty="0">
                <a:solidFill>
                  <a:schemeClr val="bg1"/>
                </a:solidFill>
              </a:rPr>
              <a:t>		</a:t>
            </a:r>
            <a:r>
              <a:rPr lang="pt-PT" sz="1800" dirty="0" smtClean="0">
                <a:solidFill>
                  <a:schemeClr val="bg1"/>
                </a:solidFill>
              </a:rPr>
              <a:t>… A violência intrafamiliar ou doméstica</a:t>
            </a:r>
            <a:endParaRPr lang="pt-PT" sz="1800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2200" dirty="0">
                <a:solidFill>
                  <a:schemeClr val="bg1"/>
                </a:solidFill>
              </a:rPr>
              <a:t>	</a:t>
            </a:r>
            <a:r>
              <a:rPr lang="pt-PT" sz="2000" dirty="0">
                <a:solidFill>
                  <a:schemeClr val="bg1"/>
                </a:solidFill>
              </a:rPr>
              <a:t>7</a:t>
            </a:r>
            <a:r>
              <a:rPr lang="pt-PT" sz="2000" dirty="0" smtClean="0">
                <a:solidFill>
                  <a:schemeClr val="bg1"/>
                </a:solidFill>
              </a:rPr>
              <a:t>.2. A escola</a:t>
            </a:r>
            <a:r>
              <a:rPr lang="pt-PT" sz="2000" dirty="0">
                <a:solidFill>
                  <a:schemeClr val="bg1"/>
                </a:solidFill>
              </a:rPr>
              <a:t>	</a:t>
            </a:r>
            <a:endParaRPr lang="pt-PT" sz="20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pt-PT" sz="1900" dirty="0">
              <a:solidFill>
                <a:schemeClr val="bg1"/>
              </a:solidFill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 startAt="2"/>
            </a:pPr>
            <a:endParaRPr lang="pt-PT" sz="3200" dirty="0">
              <a:solidFill>
                <a:schemeClr val="bg1"/>
              </a:solidFill>
            </a:endParaRPr>
          </a:p>
        </p:txBody>
      </p:sp>
      <p:pic>
        <p:nvPicPr>
          <p:cNvPr id="4" name="Imagem 12" descr="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84" y="6597352"/>
            <a:ext cx="554630" cy="15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8187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ângulo arredondado 46"/>
          <p:cNvSpPr/>
          <p:nvPr/>
        </p:nvSpPr>
        <p:spPr>
          <a:xfrm>
            <a:off x="323528" y="3964758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800" b="1" dirty="0" smtClean="0"/>
              <a:t>Família</a:t>
            </a:r>
            <a:endParaRPr lang="pt-PT" sz="2800" b="1" dirty="0"/>
          </a:p>
        </p:txBody>
      </p:sp>
      <p:sp>
        <p:nvSpPr>
          <p:cNvPr id="1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dirty="0" smtClean="0"/>
              <a:t>Tema III</a:t>
            </a:r>
            <a:br>
              <a:rPr lang="pt-PT" dirty="0" smtClean="0"/>
            </a:br>
            <a:r>
              <a:rPr lang="pt-PT" sz="2000" dirty="0" smtClean="0"/>
              <a:t>Processos de reprodução e mudança nas sociedades atuais</a:t>
            </a:r>
            <a:endParaRPr lang="pt-PT" sz="2000" dirty="0"/>
          </a:p>
        </p:txBody>
      </p:sp>
      <p:sp>
        <p:nvSpPr>
          <p:cNvPr id="16" name="Rectângulo arredondado 15"/>
          <p:cNvSpPr/>
          <p:nvPr/>
        </p:nvSpPr>
        <p:spPr>
          <a:xfrm>
            <a:off x="3275856" y="2242763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000" b="1" dirty="0" smtClean="0"/>
              <a:t>Relação</a:t>
            </a:r>
            <a:endParaRPr lang="pt-PT" sz="2000" b="1" dirty="0"/>
          </a:p>
        </p:txBody>
      </p:sp>
      <p:sp>
        <p:nvSpPr>
          <p:cNvPr id="17" name="Rectângulo arredondado 16"/>
          <p:cNvSpPr/>
          <p:nvPr/>
        </p:nvSpPr>
        <p:spPr>
          <a:xfrm>
            <a:off x="3275856" y="5541258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000" b="1" dirty="0" smtClean="0"/>
              <a:t>Indicadores demográficos</a:t>
            </a:r>
            <a:endParaRPr lang="pt-PT" sz="2000" b="1" dirty="0"/>
          </a:p>
        </p:txBody>
      </p:sp>
      <p:sp>
        <p:nvSpPr>
          <p:cNvPr id="18" name="Rectângulo arredondado 17"/>
          <p:cNvSpPr/>
          <p:nvPr/>
        </p:nvSpPr>
        <p:spPr>
          <a:xfrm>
            <a:off x="6411134" y="2082763"/>
            <a:ext cx="2384261" cy="649480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Consanguinidade / Descendência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9" name="Rectângulo arredondado 18"/>
          <p:cNvSpPr/>
          <p:nvPr/>
        </p:nvSpPr>
        <p:spPr>
          <a:xfrm>
            <a:off x="6411134" y="3056983"/>
            <a:ext cx="2384261" cy="649480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União / Afinidade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0" name="Rectângulo arredondado 19"/>
          <p:cNvSpPr/>
          <p:nvPr/>
        </p:nvSpPr>
        <p:spPr>
          <a:xfrm>
            <a:off x="6444208" y="4046023"/>
            <a:ext cx="2351188" cy="648072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Nupcialidade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Rectângulo arredondado 21"/>
          <p:cNvSpPr/>
          <p:nvPr/>
        </p:nvSpPr>
        <p:spPr>
          <a:xfrm>
            <a:off x="6444208" y="5033655"/>
            <a:ext cx="2351188" cy="648072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Divórcio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4" name="Conexão em ângulos rectos 3"/>
          <p:cNvCxnSpPr>
            <a:stCxn id="47" idx="3"/>
            <a:endCxn id="16" idx="1"/>
          </p:cNvCxnSpPr>
          <p:nvPr/>
        </p:nvCxnSpPr>
        <p:spPr>
          <a:xfrm flipV="1">
            <a:off x="2477438" y="2629200"/>
            <a:ext cx="798418" cy="1721995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xão em ângulos rectos 8"/>
          <p:cNvCxnSpPr>
            <a:stCxn id="47" idx="3"/>
            <a:endCxn id="17" idx="1"/>
          </p:cNvCxnSpPr>
          <p:nvPr/>
        </p:nvCxnSpPr>
        <p:spPr>
          <a:xfrm>
            <a:off x="2477438" y="4351195"/>
            <a:ext cx="798418" cy="1576500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em ângulos rectos 22"/>
          <p:cNvCxnSpPr>
            <a:stCxn id="16" idx="3"/>
            <a:endCxn id="18" idx="1"/>
          </p:cNvCxnSpPr>
          <p:nvPr/>
        </p:nvCxnSpPr>
        <p:spPr>
          <a:xfrm flipV="1">
            <a:off x="5429766" y="2407503"/>
            <a:ext cx="981368" cy="221697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xão em ângulos rectos 26"/>
          <p:cNvCxnSpPr>
            <a:stCxn id="16" idx="3"/>
            <a:endCxn id="19" idx="1"/>
          </p:cNvCxnSpPr>
          <p:nvPr/>
        </p:nvCxnSpPr>
        <p:spPr>
          <a:xfrm>
            <a:off x="5429766" y="2629200"/>
            <a:ext cx="981368" cy="752523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em ângulos rectos 29"/>
          <p:cNvCxnSpPr>
            <a:stCxn id="17" idx="3"/>
            <a:endCxn id="20" idx="1"/>
          </p:cNvCxnSpPr>
          <p:nvPr/>
        </p:nvCxnSpPr>
        <p:spPr>
          <a:xfrm flipV="1">
            <a:off x="5429766" y="4370059"/>
            <a:ext cx="1014442" cy="1557636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xão em ângulos rectos 34"/>
          <p:cNvCxnSpPr>
            <a:stCxn id="17" idx="3"/>
            <a:endCxn id="22" idx="1"/>
          </p:cNvCxnSpPr>
          <p:nvPr/>
        </p:nvCxnSpPr>
        <p:spPr>
          <a:xfrm flipV="1">
            <a:off x="5429766" y="5357691"/>
            <a:ext cx="1014442" cy="570004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ângulo arredondado 86"/>
          <p:cNvSpPr/>
          <p:nvPr/>
        </p:nvSpPr>
        <p:spPr>
          <a:xfrm>
            <a:off x="6444208" y="6021288"/>
            <a:ext cx="2351188" cy="648072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Fecundidade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88" name="Conexão em ângulos rectos 87"/>
          <p:cNvCxnSpPr>
            <a:stCxn id="17" idx="3"/>
            <a:endCxn id="87" idx="1"/>
          </p:cNvCxnSpPr>
          <p:nvPr/>
        </p:nvCxnSpPr>
        <p:spPr>
          <a:xfrm>
            <a:off x="5429766" y="5927695"/>
            <a:ext cx="1014442" cy="417629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m 12" descr="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84" y="6597352"/>
            <a:ext cx="554630" cy="15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9659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dirty="0" smtClean="0"/>
              <a:t>Tema III</a:t>
            </a:r>
            <a:br>
              <a:rPr lang="pt-PT" dirty="0" smtClean="0"/>
            </a:br>
            <a:r>
              <a:rPr lang="pt-PT" sz="2000" dirty="0" smtClean="0"/>
              <a:t>Processos de reprodução e mudança nas sociedades atuais</a:t>
            </a:r>
            <a:endParaRPr lang="pt-PT" sz="2000" dirty="0"/>
          </a:p>
        </p:txBody>
      </p:sp>
      <p:sp>
        <p:nvSpPr>
          <p:cNvPr id="16" name="Rectângulo arredondado 15"/>
          <p:cNvSpPr/>
          <p:nvPr/>
        </p:nvSpPr>
        <p:spPr>
          <a:xfrm>
            <a:off x="3275856" y="2204864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000" b="1" dirty="0" smtClean="0"/>
              <a:t>Tipos</a:t>
            </a:r>
            <a:endParaRPr lang="pt-PT" sz="2000" b="1" dirty="0"/>
          </a:p>
        </p:txBody>
      </p:sp>
      <p:sp>
        <p:nvSpPr>
          <p:cNvPr id="18" name="Rectângulo arredondado 17"/>
          <p:cNvSpPr/>
          <p:nvPr/>
        </p:nvSpPr>
        <p:spPr>
          <a:xfrm>
            <a:off x="6411135" y="2104151"/>
            <a:ext cx="2384261" cy="411592"/>
          </a:xfrm>
          <a:prstGeom prst="roundRect">
            <a:avLst>
              <a:gd name="adj" fmla="val 10000"/>
            </a:avLst>
          </a:prstGeom>
          <a:solidFill>
            <a:schemeClr val="tx1">
              <a:lumMod val="8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Extensa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9" name="Rectângulo arredondado 18"/>
          <p:cNvSpPr/>
          <p:nvPr/>
        </p:nvSpPr>
        <p:spPr>
          <a:xfrm>
            <a:off x="6411134" y="2935590"/>
            <a:ext cx="2384261" cy="411592"/>
          </a:xfrm>
          <a:prstGeom prst="roundRect">
            <a:avLst>
              <a:gd name="adj" fmla="val 10000"/>
            </a:avLst>
          </a:prstGeom>
          <a:solidFill>
            <a:schemeClr val="tx1">
              <a:lumMod val="8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Nuclear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0" name="Rectângulo arredondado 19"/>
          <p:cNvSpPr/>
          <p:nvPr/>
        </p:nvSpPr>
        <p:spPr>
          <a:xfrm>
            <a:off x="6444208" y="3767029"/>
            <a:ext cx="2351188" cy="410698"/>
          </a:xfrm>
          <a:prstGeom prst="roundRect">
            <a:avLst>
              <a:gd name="adj" fmla="val 10000"/>
            </a:avLst>
          </a:prstGeom>
          <a:solidFill>
            <a:schemeClr val="tx1"/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Monoparental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Rectângulo arredondado 21"/>
          <p:cNvSpPr/>
          <p:nvPr/>
        </p:nvSpPr>
        <p:spPr>
          <a:xfrm>
            <a:off x="6444208" y="4597574"/>
            <a:ext cx="2351188" cy="410698"/>
          </a:xfrm>
          <a:prstGeom prst="roundRect">
            <a:avLst>
              <a:gd name="adj" fmla="val 10000"/>
            </a:avLst>
          </a:prstGeom>
          <a:solidFill>
            <a:schemeClr val="tx1"/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Recomposta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4" name="Conexão em ângulos rectos 3"/>
          <p:cNvCxnSpPr>
            <a:stCxn id="24" idx="3"/>
            <a:endCxn id="16" idx="1"/>
          </p:cNvCxnSpPr>
          <p:nvPr/>
        </p:nvCxnSpPr>
        <p:spPr>
          <a:xfrm flipV="1">
            <a:off x="2477438" y="2591301"/>
            <a:ext cx="798418" cy="1759894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em ângulos rectos 22"/>
          <p:cNvCxnSpPr>
            <a:stCxn id="16" idx="3"/>
            <a:endCxn id="18" idx="1"/>
          </p:cNvCxnSpPr>
          <p:nvPr/>
        </p:nvCxnSpPr>
        <p:spPr>
          <a:xfrm flipV="1">
            <a:off x="5429766" y="2309947"/>
            <a:ext cx="981369" cy="281354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xão em ângulos rectos 26"/>
          <p:cNvCxnSpPr>
            <a:stCxn id="16" idx="3"/>
            <a:endCxn id="19" idx="1"/>
          </p:cNvCxnSpPr>
          <p:nvPr/>
        </p:nvCxnSpPr>
        <p:spPr>
          <a:xfrm>
            <a:off x="5429766" y="2591301"/>
            <a:ext cx="981368" cy="550085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em ângulos rectos 29"/>
          <p:cNvCxnSpPr>
            <a:stCxn id="16" idx="2"/>
            <a:endCxn id="20" idx="1"/>
          </p:cNvCxnSpPr>
          <p:nvPr/>
        </p:nvCxnSpPr>
        <p:spPr>
          <a:xfrm rot="16200000" flipH="1">
            <a:off x="4901189" y="2429359"/>
            <a:ext cx="994640" cy="2091397"/>
          </a:xfrm>
          <a:prstGeom prst="bentConnector2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xão em ângulos rectos 34"/>
          <p:cNvCxnSpPr>
            <a:stCxn id="16" idx="2"/>
            <a:endCxn id="22" idx="1"/>
          </p:cNvCxnSpPr>
          <p:nvPr/>
        </p:nvCxnSpPr>
        <p:spPr>
          <a:xfrm rot="16200000" flipH="1">
            <a:off x="4485917" y="2844631"/>
            <a:ext cx="1825185" cy="2091397"/>
          </a:xfrm>
          <a:prstGeom prst="bentConnector2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ângulo arredondado 86"/>
          <p:cNvSpPr/>
          <p:nvPr/>
        </p:nvSpPr>
        <p:spPr>
          <a:xfrm>
            <a:off x="6444208" y="5428119"/>
            <a:ext cx="2351188" cy="410698"/>
          </a:xfrm>
          <a:prstGeom prst="roundRect">
            <a:avLst>
              <a:gd name="adj" fmla="val 10000"/>
            </a:avLst>
          </a:prstGeom>
          <a:solidFill>
            <a:schemeClr val="tx1"/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União de facto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88" name="Conexão em ângulos rectos 87"/>
          <p:cNvCxnSpPr>
            <a:stCxn id="16" idx="2"/>
            <a:endCxn id="87" idx="1"/>
          </p:cNvCxnSpPr>
          <p:nvPr/>
        </p:nvCxnSpPr>
        <p:spPr>
          <a:xfrm rot="16200000" flipH="1">
            <a:off x="4070644" y="3259904"/>
            <a:ext cx="2655730" cy="2091397"/>
          </a:xfrm>
          <a:prstGeom prst="bentConnector2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ângulo arredondado 31"/>
          <p:cNvSpPr/>
          <p:nvPr/>
        </p:nvSpPr>
        <p:spPr>
          <a:xfrm>
            <a:off x="6444208" y="6258662"/>
            <a:ext cx="2351188" cy="410698"/>
          </a:xfrm>
          <a:prstGeom prst="roundRect">
            <a:avLst>
              <a:gd name="adj" fmla="val 10000"/>
            </a:avLst>
          </a:prstGeom>
          <a:solidFill>
            <a:schemeClr val="tx1"/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Homossexual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33" name="Conexão em ângulos rectos 32"/>
          <p:cNvCxnSpPr>
            <a:endCxn id="32" idx="1"/>
          </p:cNvCxnSpPr>
          <p:nvPr/>
        </p:nvCxnSpPr>
        <p:spPr>
          <a:xfrm rot="16200000" flipH="1">
            <a:off x="3947700" y="3967503"/>
            <a:ext cx="2901618" cy="2091397"/>
          </a:xfrm>
          <a:prstGeom prst="bentConnector2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ângulo arredondado 46"/>
          <p:cNvSpPr/>
          <p:nvPr/>
        </p:nvSpPr>
        <p:spPr>
          <a:xfrm>
            <a:off x="323528" y="3964758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800" b="1" dirty="0" smtClean="0"/>
              <a:t>Família</a:t>
            </a:r>
            <a:endParaRPr lang="pt-PT" sz="2800" b="1" dirty="0"/>
          </a:p>
        </p:txBody>
      </p:sp>
      <p:pic>
        <p:nvPicPr>
          <p:cNvPr id="25" name="Imagem 12" descr="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84" y="6597352"/>
            <a:ext cx="554630" cy="15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4104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  <p:bldP spid="22" grpId="0" animBg="1"/>
      <p:bldP spid="87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dirty="0" smtClean="0"/>
              <a:t>Tema III</a:t>
            </a:r>
            <a:br>
              <a:rPr lang="pt-PT" dirty="0" smtClean="0"/>
            </a:br>
            <a:r>
              <a:rPr lang="pt-PT" sz="2000" dirty="0" smtClean="0"/>
              <a:t>Processos de reprodução e mudança nas sociedades atuais</a:t>
            </a:r>
            <a:endParaRPr lang="pt-PT" sz="2000" dirty="0"/>
          </a:p>
        </p:txBody>
      </p:sp>
      <p:sp>
        <p:nvSpPr>
          <p:cNvPr id="16" name="Rectângulo arredondado 15"/>
          <p:cNvSpPr/>
          <p:nvPr/>
        </p:nvSpPr>
        <p:spPr>
          <a:xfrm>
            <a:off x="3275856" y="2120097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000" b="1" dirty="0" smtClean="0"/>
              <a:t>Funções</a:t>
            </a:r>
            <a:endParaRPr lang="pt-PT" sz="2000" b="1" dirty="0"/>
          </a:p>
        </p:txBody>
      </p:sp>
      <p:cxnSp>
        <p:nvCxnSpPr>
          <p:cNvPr id="4" name="Conexão em ângulos rectos 3"/>
          <p:cNvCxnSpPr>
            <a:stCxn id="15" idx="3"/>
            <a:endCxn id="16" idx="1"/>
          </p:cNvCxnSpPr>
          <p:nvPr/>
        </p:nvCxnSpPr>
        <p:spPr>
          <a:xfrm flipV="1">
            <a:off x="2477438" y="2506534"/>
            <a:ext cx="798418" cy="1844661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ângulo arredondado 19"/>
          <p:cNvSpPr/>
          <p:nvPr/>
        </p:nvSpPr>
        <p:spPr>
          <a:xfrm>
            <a:off x="6444208" y="3608155"/>
            <a:ext cx="2351188" cy="410698"/>
          </a:xfrm>
          <a:prstGeom prst="roundRect">
            <a:avLst>
              <a:gd name="adj" fmla="val 10000"/>
            </a:avLst>
          </a:prstGeom>
          <a:solidFill>
            <a:schemeClr val="tx1">
              <a:lumMod val="8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Económica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Rectângulo arredondado 21"/>
          <p:cNvSpPr/>
          <p:nvPr/>
        </p:nvSpPr>
        <p:spPr>
          <a:xfrm>
            <a:off x="6444208" y="4298751"/>
            <a:ext cx="2351188" cy="410698"/>
          </a:xfrm>
          <a:prstGeom prst="roundRect">
            <a:avLst>
              <a:gd name="adj" fmla="val 10000"/>
            </a:avLst>
          </a:prstGeom>
          <a:solidFill>
            <a:schemeClr val="tx1">
              <a:lumMod val="8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Reprodutiva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30" name="Conexão em ângulos rectos 29"/>
          <p:cNvCxnSpPr>
            <a:stCxn id="16" idx="2"/>
            <a:endCxn id="20" idx="1"/>
          </p:cNvCxnSpPr>
          <p:nvPr/>
        </p:nvCxnSpPr>
        <p:spPr>
          <a:xfrm rot="16200000" flipH="1">
            <a:off x="4938243" y="2307538"/>
            <a:ext cx="920533" cy="2091397"/>
          </a:xfrm>
          <a:prstGeom prst="bentConnector2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xão em ângulos rectos 34"/>
          <p:cNvCxnSpPr>
            <a:stCxn id="16" idx="2"/>
            <a:endCxn id="22" idx="1"/>
          </p:cNvCxnSpPr>
          <p:nvPr/>
        </p:nvCxnSpPr>
        <p:spPr>
          <a:xfrm rot="16200000" flipH="1">
            <a:off x="4592945" y="2652836"/>
            <a:ext cx="1611129" cy="2091397"/>
          </a:xfrm>
          <a:prstGeom prst="bentConnector2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xão em ângulos rectos 87"/>
          <p:cNvCxnSpPr>
            <a:stCxn id="16" idx="2"/>
            <a:endCxn id="87" idx="1"/>
          </p:cNvCxnSpPr>
          <p:nvPr/>
        </p:nvCxnSpPr>
        <p:spPr>
          <a:xfrm rot="16200000" flipH="1">
            <a:off x="4247647" y="2998134"/>
            <a:ext cx="2301725" cy="2091397"/>
          </a:xfrm>
          <a:prstGeom prst="bentConnector2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ângulo arredondado 86"/>
          <p:cNvSpPr/>
          <p:nvPr/>
        </p:nvSpPr>
        <p:spPr>
          <a:xfrm>
            <a:off x="6444208" y="4989347"/>
            <a:ext cx="2351188" cy="410698"/>
          </a:xfrm>
          <a:prstGeom prst="roundRect">
            <a:avLst>
              <a:gd name="adj" fmla="val 10000"/>
            </a:avLst>
          </a:prstGeom>
          <a:solidFill>
            <a:schemeClr val="tx1">
              <a:lumMod val="8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Socializadora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33" name="Conexão em ângulos rectos 32"/>
          <p:cNvCxnSpPr>
            <a:endCxn id="32" idx="1"/>
          </p:cNvCxnSpPr>
          <p:nvPr/>
        </p:nvCxnSpPr>
        <p:spPr>
          <a:xfrm rot="16200000" flipH="1">
            <a:off x="4084950" y="3671378"/>
            <a:ext cx="2627118" cy="2091397"/>
          </a:xfrm>
          <a:prstGeom prst="bentConnector2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ângulo arredondado 31"/>
          <p:cNvSpPr/>
          <p:nvPr/>
        </p:nvSpPr>
        <p:spPr>
          <a:xfrm>
            <a:off x="6444208" y="5679943"/>
            <a:ext cx="2351188" cy="701385"/>
          </a:xfrm>
          <a:prstGeom prst="roundRect">
            <a:avLst>
              <a:gd name="adj" fmla="val 10000"/>
            </a:avLst>
          </a:prstGeom>
          <a:solidFill>
            <a:schemeClr val="tx1">
              <a:lumMod val="8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Realização pessoal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5" name="Rectângulo arredondado 46"/>
          <p:cNvSpPr/>
          <p:nvPr/>
        </p:nvSpPr>
        <p:spPr>
          <a:xfrm>
            <a:off x="323528" y="3964758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800" b="1" dirty="0" smtClean="0"/>
              <a:t>Família</a:t>
            </a:r>
            <a:endParaRPr lang="pt-PT" sz="2800" b="1" dirty="0"/>
          </a:p>
        </p:txBody>
      </p:sp>
      <p:pic>
        <p:nvPicPr>
          <p:cNvPr id="18" name="Imagem 12" descr="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84" y="6597352"/>
            <a:ext cx="554630" cy="15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2033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2" grpId="0" animBg="1"/>
      <p:bldP spid="87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dirty="0" smtClean="0"/>
              <a:t>Tema III</a:t>
            </a:r>
            <a:br>
              <a:rPr lang="pt-PT" dirty="0" smtClean="0"/>
            </a:br>
            <a:r>
              <a:rPr lang="pt-PT" sz="2000" dirty="0" smtClean="0"/>
              <a:t>Processos de reprodução e mudança nas sociedades atuais</a:t>
            </a:r>
            <a:endParaRPr lang="pt-PT" sz="2000" dirty="0"/>
          </a:p>
        </p:txBody>
      </p:sp>
      <p:sp>
        <p:nvSpPr>
          <p:cNvPr id="16" name="Rectângulo arredondado 15"/>
          <p:cNvSpPr/>
          <p:nvPr/>
        </p:nvSpPr>
        <p:spPr>
          <a:xfrm>
            <a:off x="2860329" y="2284172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000" b="1" dirty="0" smtClean="0"/>
              <a:t>Papéis</a:t>
            </a:r>
            <a:endParaRPr lang="pt-PT" sz="2000" b="1" dirty="0"/>
          </a:p>
        </p:txBody>
      </p:sp>
      <p:cxnSp>
        <p:nvCxnSpPr>
          <p:cNvPr id="4" name="Conexão em ângulos rectos 3"/>
          <p:cNvCxnSpPr>
            <a:stCxn id="23" idx="0"/>
            <a:endCxn id="16" idx="1"/>
          </p:cNvCxnSpPr>
          <p:nvPr/>
        </p:nvCxnSpPr>
        <p:spPr>
          <a:xfrm rot="5400000" flipH="1" flipV="1">
            <a:off x="1483332" y="2587761"/>
            <a:ext cx="1294149" cy="1459846"/>
          </a:xfrm>
          <a:prstGeom prst="bentConnector2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ângulo arredondado 19"/>
          <p:cNvSpPr/>
          <p:nvPr/>
        </p:nvSpPr>
        <p:spPr>
          <a:xfrm>
            <a:off x="3059832" y="4434617"/>
            <a:ext cx="1800200" cy="410698"/>
          </a:xfrm>
          <a:prstGeom prst="roundRect">
            <a:avLst>
              <a:gd name="adj" fmla="val 10000"/>
            </a:avLst>
          </a:prstGeom>
          <a:solidFill>
            <a:schemeClr val="tx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Homem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Rectângulo arredondado 21"/>
          <p:cNvSpPr/>
          <p:nvPr/>
        </p:nvSpPr>
        <p:spPr>
          <a:xfrm>
            <a:off x="3059832" y="5125213"/>
            <a:ext cx="1800200" cy="410698"/>
          </a:xfrm>
          <a:prstGeom prst="roundRect">
            <a:avLst>
              <a:gd name="adj" fmla="val 10000"/>
            </a:avLst>
          </a:prstGeom>
          <a:solidFill>
            <a:schemeClr val="tx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Mulher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30" name="Conexão em ângulos rectos 29"/>
          <p:cNvCxnSpPr>
            <a:stCxn id="16" idx="2"/>
            <a:endCxn id="20" idx="1"/>
          </p:cNvCxnSpPr>
          <p:nvPr/>
        </p:nvCxnSpPr>
        <p:spPr>
          <a:xfrm rot="5400000">
            <a:off x="2707098" y="3409780"/>
            <a:ext cx="1582920" cy="877452"/>
          </a:xfrm>
          <a:prstGeom prst="bentConnector4">
            <a:avLst>
              <a:gd name="adj1" fmla="val 43514"/>
              <a:gd name="adj2" fmla="val 135385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xão em ângulos rectos 34"/>
          <p:cNvCxnSpPr>
            <a:stCxn id="16" idx="2"/>
            <a:endCxn id="22" idx="1"/>
          </p:cNvCxnSpPr>
          <p:nvPr/>
        </p:nvCxnSpPr>
        <p:spPr>
          <a:xfrm rot="5400000">
            <a:off x="2361800" y="3755078"/>
            <a:ext cx="2273516" cy="877452"/>
          </a:xfrm>
          <a:prstGeom prst="bentConnector4">
            <a:avLst>
              <a:gd name="adj1" fmla="val 30477"/>
              <a:gd name="adj2" fmla="val 135385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xão em ângulos rectos 87"/>
          <p:cNvCxnSpPr>
            <a:stCxn id="16" idx="2"/>
            <a:endCxn id="87" idx="1"/>
          </p:cNvCxnSpPr>
          <p:nvPr/>
        </p:nvCxnSpPr>
        <p:spPr>
          <a:xfrm rot="5400000">
            <a:off x="2021291" y="4115969"/>
            <a:ext cx="2974917" cy="857070"/>
          </a:xfrm>
          <a:prstGeom prst="bentConnector4">
            <a:avLst>
              <a:gd name="adj1" fmla="val 23152"/>
              <a:gd name="adj2" fmla="val 139411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ângulo arredondado 86"/>
          <p:cNvSpPr/>
          <p:nvPr/>
        </p:nvSpPr>
        <p:spPr>
          <a:xfrm>
            <a:off x="3080214" y="5826614"/>
            <a:ext cx="1800200" cy="410698"/>
          </a:xfrm>
          <a:prstGeom prst="roundRect">
            <a:avLst>
              <a:gd name="adj" fmla="val 10000"/>
            </a:avLst>
          </a:prstGeom>
          <a:solidFill>
            <a:schemeClr val="tx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Criança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4" name="Rectângulo arredondado 23"/>
          <p:cNvSpPr/>
          <p:nvPr/>
        </p:nvSpPr>
        <p:spPr>
          <a:xfrm>
            <a:off x="5148064" y="4437112"/>
            <a:ext cx="1800200" cy="410698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Instrumental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1" name="Rectângulo arredondado 30"/>
          <p:cNvSpPr/>
          <p:nvPr/>
        </p:nvSpPr>
        <p:spPr>
          <a:xfrm>
            <a:off x="5148064" y="5125278"/>
            <a:ext cx="1800200" cy="410698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Expressivo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4" name="Rectângulo arredondado 33"/>
          <p:cNvSpPr/>
          <p:nvPr/>
        </p:nvSpPr>
        <p:spPr>
          <a:xfrm>
            <a:off x="5148064" y="5824805"/>
            <a:ext cx="3400218" cy="410698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Valorização da infância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6" name="Rectângulo arredondado 35"/>
          <p:cNvSpPr/>
          <p:nvPr/>
        </p:nvSpPr>
        <p:spPr>
          <a:xfrm>
            <a:off x="7236296" y="4667572"/>
            <a:ext cx="1620688" cy="690596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tx1"/>
                </a:solidFill>
              </a:rPr>
              <a:t>Dupla carreira</a:t>
            </a:r>
            <a:endParaRPr lang="pt-PT" b="1" dirty="0">
              <a:solidFill>
                <a:schemeClr val="tx1"/>
              </a:solidFill>
            </a:endParaRPr>
          </a:p>
        </p:txBody>
      </p:sp>
      <p:cxnSp>
        <p:nvCxnSpPr>
          <p:cNvPr id="21" name="Conexão recta 20"/>
          <p:cNvCxnSpPr>
            <a:stCxn id="20" idx="3"/>
            <a:endCxn id="24" idx="1"/>
          </p:cNvCxnSpPr>
          <p:nvPr/>
        </p:nvCxnSpPr>
        <p:spPr>
          <a:xfrm>
            <a:off x="4860032" y="4639966"/>
            <a:ext cx="288032" cy="249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xão recta 24"/>
          <p:cNvCxnSpPr>
            <a:stCxn id="22" idx="3"/>
            <a:endCxn id="31" idx="1"/>
          </p:cNvCxnSpPr>
          <p:nvPr/>
        </p:nvCxnSpPr>
        <p:spPr>
          <a:xfrm>
            <a:off x="4860032" y="5330562"/>
            <a:ext cx="288032" cy="6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xão recta 26"/>
          <p:cNvCxnSpPr>
            <a:stCxn id="87" idx="3"/>
            <a:endCxn id="34" idx="1"/>
          </p:cNvCxnSpPr>
          <p:nvPr/>
        </p:nvCxnSpPr>
        <p:spPr>
          <a:xfrm flipV="1">
            <a:off x="4880414" y="6030154"/>
            <a:ext cx="267650" cy="18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xão em ângulos rectos 28"/>
          <p:cNvCxnSpPr>
            <a:stCxn id="24" idx="3"/>
            <a:endCxn id="36" idx="1"/>
          </p:cNvCxnSpPr>
          <p:nvPr/>
        </p:nvCxnSpPr>
        <p:spPr>
          <a:xfrm>
            <a:off x="6948264" y="4642461"/>
            <a:ext cx="288032" cy="370409"/>
          </a:xfrm>
          <a:prstGeom prst="bentConnector3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xão em ângulos rectos 37"/>
          <p:cNvCxnSpPr>
            <a:stCxn id="31" idx="3"/>
            <a:endCxn id="36" idx="1"/>
          </p:cNvCxnSpPr>
          <p:nvPr/>
        </p:nvCxnSpPr>
        <p:spPr>
          <a:xfrm flipV="1">
            <a:off x="6948264" y="5012870"/>
            <a:ext cx="288032" cy="317757"/>
          </a:xfrm>
          <a:prstGeom prst="bentConnector3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ângulo arredondado 46"/>
          <p:cNvSpPr/>
          <p:nvPr/>
        </p:nvSpPr>
        <p:spPr>
          <a:xfrm>
            <a:off x="323528" y="3964758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800" b="1" dirty="0" smtClean="0"/>
              <a:t>Família</a:t>
            </a:r>
            <a:endParaRPr lang="pt-PT" sz="2800" b="1" dirty="0"/>
          </a:p>
        </p:txBody>
      </p:sp>
      <p:pic>
        <p:nvPicPr>
          <p:cNvPr id="28" name="Imagem 12" descr="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84" y="6597352"/>
            <a:ext cx="554630" cy="15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6126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2" grpId="0" animBg="1"/>
      <p:bldP spid="87" grpId="0" animBg="1"/>
      <p:bldP spid="24" grpId="0" animBg="1"/>
      <p:bldP spid="31" grpId="0" animBg="1"/>
      <p:bldP spid="34" grpId="0" animBg="1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dirty="0" smtClean="0"/>
              <a:t>Tema III</a:t>
            </a:r>
            <a:br>
              <a:rPr lang="pt-PT" dirty="0" smtClean="0"/>
            </a:br>
            <a:r>
              <a:rPr lang="pt-PT" sz="2000" dirty="0" smtClean="0"/>
              <a:t>Processos de reprodução e mudança nas sociedades atuais</a:t>
            </a:r>
            <a:endParaRPr lang="pt-PT" sz="2000" dirty="0"/>
          </a:p>
        </p:txBody>
      </p:sp>
      <p:sp>
        <p:nvSpPr>
          <p:cNvPr id="16" name="Rectângulo arredondado 15"/>
          <p:cNvSpPr/>
          <p:nvPr/>
        </p:nvSpPr>
        <p:spPr>
          <a:xfrm>
            <a:off x="3275856" y="2279808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000" b="1" dirty="0" smtClean="0"/>
              <a:t>Violência</a:t>
            </a:r>
            <a:endParaRPr lang="pt-PT" sz="2000" b="1" dirty="0"/>
          </a:p>
        </p:txBody>
      </p:sp>
      <p:cxnSp>
        <p:nvCxnSpPr>
          <p:cNvPr id="4" name="Conexão em ângulos rectos 3"/>
          <p:cNvCxnSpPr>
            <a:stCxn id="11" idx="3"/>
            <a:endCxn id="16" idx="1"/>
          </p:cNvCxnSpPr>
          <p:nvPr/>
        </p:nvCxnSpPr>
        <p:spPr>
          <a:xfrm flipV="1">
            <a:off x="2477438" y="2666245"/>
            <a:ext cx="798418" cy="1684950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ângulo arredondado 19"/>
          <p:cNvSpPr/>
          <p:nvPr/>
        </p:nvSpPr>
        <p:spPr>
          <a:xfrm>
            <a:off x="4644008" y="3767866"/>
            <a:ext cx="2160240" cy="626722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Conjugal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Rectângulo arredondado 21"/>
          <p:cNvSpPr/>
          <p:nvPr/>
        </p:nvSpPr>
        <p:spPr>
          <a:xfrm>
            <a:off x="4644008" y="4458462"/>
            <a:ext cx="2160240" cy="626722"/>
          </a:xfrm>
          <a:prstGeom prst="roundRect">
            <a:avLst>
              <a:gd name="adj" fmla="val 10000"/>
            </a:avLst>
          </a:prstGeom>
          <a:solidFill>
            <a:schemeClr val="tx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Sobre a criança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30" name="Conexão em ângulos rectos 29"/>
          <p:cNvCxnSpPr>
            <a:stCxn id="16" idx="2"/>
            <a:endCxn id="20" idx="1"/>
          </p:cNvCxnSpPr>
          <p:nvPr/>
        </p:nvCxnSpPr>
        <p:spPr>
          <a:xfrm rot="16200000" flipH="1">
            <a:off x="3984137" y="3421355"/>
            <a:ext cx="1028545" cy="291197"/>
          </a:xfrm>
          <a:prstGeom prst="bentConnector2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xão em ângulos rectos 34"/>
          <p:cNvCxnSpPr>
            <a:stCxn id="16" idx="2"/>
            <a:endCxn id="22" idx="1"/>
          </p:cNvCxnSpPr>
          <p:nvPr/>
        </p:nvCxnSpPr>
        <p:spPr>
          <a:xfrm rot="16200000" flipH="1">
            <a:off x="3638839" y="3766653"/>
            <a:ext cx="1719141" cy="291197"/>
          </a:xfrm>
          <a:prstGeom prst="bentConnector2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ângulo arredondado 46"/>
          <p:cNvSpPr/>
          <p:nvPr/>
        </p:nvSpPr>
        <p:spPr>
          <a:xfrm>
            <a:off x="323528" y="3964758"/>
            <a:ext cx="2153910" cy="772874"/>
          </a:xfrm>
          <a:prstGeom prst="roundRect">
            <a:avLst>
              <a:gd name="adj" fmla="val 10000"/>
            </a:avLst>
          </a:prstGeom>
          <a:solidFill>
            <a:schemeClr val="tx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sz="2800" b="1" dirty="0" smtClean="0"/>
              <a:t>Família</a:t>
            </a:r>
            <a:endParaRPr lang="pt-PT" sz="2800" b="1" dirty="0"/>
          </a:p>
        </p:txBody>
      </p:sp>
      <p:sp>
        <p:nvSpPr>
          <p:cNvPr id="18" name="Rectângulo arredondado 35"/>
          <p:cNvSpPr/>
          <p:nvPr/>
        </p:nvSpPr>
        <p:spPr>
          <a:xfrm>
            <a:off x="7236296" y="3826441"/>
            <a:ext cx="1620688" cy="509572"/>
          </a:xfrm>
          <a:prstGeom prst="roundRect">
            <a:avLst>
              <a:gd name="adj" fmla="val 10000"/>
            </a:avLst>
          </a:prstGeom>
          <a:solidFill>
            <a:schemeClr val="tx1">
              <a:lumMod val="8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Física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9" name="Rectângulo arredondado 35"/>
          <p:cNvSpPr/>
          <p:nvPr/>
        </p:nvSpPr>
        <p:spPr>
          <a:xfrm>
            <a:off x="7236296" y="4521270"/>
            <a:ext cx="1620688" cy="509572"/>
          </a:xfrm>
          <a:prstGeom prst="roundRect">
            <a:avLst>
              <a:gd name="adj" fmla="val 10000"/>
            </a:avLst>
          </a:prstGeom>
          <a:solidFill>
            <a:schemeClr val="tx1">
              <a:lumMod val="85000"/>
            </a:schemeClr>
          </a:solidFill>
          <a:ln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PT" b="1" dirty="0" smtClean="0">
                <a:solidFill>
                  <a:schemeClr val="accent4">
                    <a:lumMod val="50000"/>
                  </a:schemeClr>
                </a:solidFill>
              </a:rPr>
              <a:t>Emocional</a:t>
            </a:r>
            <a:endParaRPr lang="pt-PT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10" name="Conexão em ângulos retos 9"/>
          <p:cNvCxnSpPr>
            <a:stCxn id="18" idx="1"/>
            <a:endCxn id="19" idx="1"/>
          </p:cNvCxnSpPr>
          <p:nvPr/>
        </p:nvCxnSpPr>
        <p:spPr>
          <a:xfrm rot="10800000" flipV="1">
            <a:off x="7236296" y="4081226"/>
            <a:ext cx="12700" cy="694829"/>
          </a:xfrm>
          <a:prstGeom prst="bentConnector3">
            <a:avLst>
              <a:gd name="adj1" fmla="val 1155228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em ângulos retos 22"/>
          <p:cNvCxnSpPr>
            <a:stCxn id="22" idx="3"/>
            <a:endCxn id="20" idx="3"/>
          </p:cNvCxnSpPr>
          <p:nvPr/>
        </p:nvCxnSpPr>
        <p:spPr>
          <a:xfrm flipV="1">
            <a:off x="6804248" y="4081227"/>
            <a:ext cx="12700" cy="690596"/>
          </a:xfrm>
          <a:prstGeom prst="bentConnector3">
            <a:avLst>
              <a:gd name="adj1" fmla="val 1155228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xão reta 26"/>
          <p:cNvCxnSpPr/>
          <p:nvPr/>
        </p:nvCxnSpPr>
        <p:spPr>
          <a:xfrm>
            <a:off x="6948264" y="4426525"/>
            <a:ext cx="14401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m 12" descr="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84" y="6597352"/>
            <a:ext cx="554630" cy="15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1137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2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dirty="0" smtClean="0"/>
              <a:t>Tema III</a:t>
            </a:r>
            <a:br>
              <a:rPr lang="pt-PT" dirty="0" smtClean="0"/>
            </a:br>
            <a:r>
              <a:rPr lang="pt-PT" sz="2000" dirty="0" smtClean="0"/>
              <a:t>Processos de reprodução e mudança nas sociedades atuais</a:t>
            </a:r>
            <a:endParaRPr lang="pt-PT" sz="2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0999" y="2060848"/>
            <a:ext cx="8439473" cy="4608512"/>
          </a:xfrm>
          <a:ln>
            <a:noFill/>
          </a:ln>
        </p:spPr>
        <p:txBody>
          <a:bodyPr anchor="t">
            <a:normAutofit/>
          </a:bodyPr>
          <a:lstStyle/>
          <a:p>
            <a:pPr marL="742950" indent="-742950">
              <a:lnSpc>
                <a:spcPct val="160000"/>
              </a:lnSpc>
              <a:buClr>
                <a:schemeClr val="accent1">
                  <a:lumMod val="50000"/>
                </a:schemeClr>
              </a:buClr>
              <a:buFont typeface="+mj-lt"/>
              <a:buAutoNum type="arabicPeriod" startAt="7"/>
            </a:pPr>
            <a:r>
              <a:rPr lang="pt-PT" dirty="0" smtClean="0">
                <a:solidFill>
                  <a:schemeClr val="bg1"/>
                </a:solidFill>
              </a:rPr>
              <a:t>Família e escola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pt-PT" sz="2200" dirty="0">
                <a:solidFill>
                  <a:schemeClr val="bg1"/>
                </a:solidFill>
              </a:rPr>
              <a:t>	</a:t>
            </a:r>
            <a:r>
              <a:rPr lang="pt-PT" sz="2000" dirty="0">
                <a:solidFill>
                  <a:schemeClr val="bg1"/>
                </a:solidFill>
              </a:rPr>
              <a:t>7</a:t>
            </a:r>
            <a:r>
              <a:rPr lang="pt-PT" sz="2000" dirty="0" smtClean="0">
                <a:solidFill>
                  <a:schemeClr val="bg1"/>
                </a:solidFill>
              </a:rPr>
              <a:t>.1. A família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pt-PT" sz="2200" dirty="0">
                <a:solidFill>
                  <a:schemeClr val="bg1"/>
                </a:solidFill>
              </a:rPr>
              <a:t>	</a:t>
            </a:r>
            <a:r>
              <a:rPr lang="pt-PT" sz="2000" dirty="0">
                <a:solidFill>
                  <a:schemeClr val="bg1"/>
                </a:solidFill>
              </a:rPr>
              <a:t>7</a:t>
            </a:r>
            <a:r>
              <a:rPr lang="pt-PT" sz="2000" dirty="0" smtClean="0">
                <a:solidFill>
                  <a:schemeClr val="bg1"/>
                </a:solidFill>
              </a:rPr>
              <a:t>.2. A escola</a:t>
            </a:r>
            <a:r>
              <a:rPr lang="pt-PT" sz="2000" dirty="0">
                <a:solidFill>
                  <a:schemeClr val="bg1"/>
                </a:solidFill>
              </a:rPr>
              <a:t>	</a:t>
            </a:r>
            <a:endParaRPr lang="pt-PT" sz="20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pt-PT" sz="2000" dirty="0">
                <a:solidFill>
                  <a:schemeClr val="bg1"/>
                </a:solidFill>
              </a:rPr>
              <a:t>	</a:t>
            </a:r>
            <a:r>
              <a:rPr lang="pt-PT" sz="2000" dirty="0" smtClean="0">
                <a:solidFill>
                  <a:schemeClr val="bg1"/>
                </a:solidFill>
              </a:rPr>
              <a:t>	</a:t>
            </a:r>
            <a:r>
              <a:rPr lang="pt-PT" sz="1800" dirty="0" smtClean="0">
                <a:solidFill>
                  <a:schemeClr val="bg1"/>
                </a:solidFill>
              </a:rPr>
              <a:t>… A socialização formal e informal</a:t>
            </a:r>
            <a:endParaRPr lang="pt-PT" sz="1800" dirty="0">
              <a:solidFill>
                <a:schemeClr val="bg1"/>
              </a:solidFill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pt-PT" sz="1800" dirty="0">
                <a:solidFill>
                  <a:schemeClr val="bg1"/>
                </a:solidFill>
              </a:rPr>
              <a:t>		… </a:t>
            </a:r>
            <a:r>
              <a:rPr lang="pt-PT" sz="1800" dirty="0" smtClean="0">
                <a:solidFill>
                  <a:schemeClr val="bg1"/>
                </a:solidFill>
              </a:rPr>
              <a:t>A escolaridade obrigatória</a:t>
            </a:r>
            <a:endParaRPr lang="pt-PT" sz="1800" dirty="0">
              <a:solidFill>
                <a:schemeClr val="bg1"/>
              </a:solidFill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pt-PT" sz="1800" dirty="0">
                <a:solidFill>
                  <a:schemeClr val="bg1"/>
                </a:solidFill>
              </a:rPr>
              <a:t>		… </a:t>
            </a:r>
            <a:r>
              <a:rPr lang="pt-PT" sz="1800" dirty="0" smtClean="0">
                <a:solidFill>
                  <a:schemeClr val="bg1"/>
                </a:solidFill>
              </a:rPr>
              <a:t>O insucesso e o abandono escolares</a:t>
            </a:r>
            <a:endParaRPr lang="pt-PT" sz="1800" dirty="0">
              <a:solidFill>
                <a:schemeClr val="bg1"/>
              </a:solidFill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pt-PT" sz="1800" dirty="0">
                <a:solidFill>
                  <a:schemeClr val="bg1"/>
                </a:solidFill>
              </a:rPr>
              <a:t>		… </a:t>
            </a:r>
            <a:r>
              <a:rPr lang="pt-PT" sz="1800" dirty="0" smtClean="0">
                <a:solidFill>
                  <a:schemeClr val="bg1"/>
                </a:solidFill>
              </a:rPr>
              <a:t>A escola face à diversidade cultural</a:t>
            </a:r>
            <a:endParaRPr lang="pt-PT" sz="1800" dirty="0">
              <a:solidFill>
                <a:schemeClr val="bg1"/>
              </a:solidFill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pt-PT" sz="1800" dirty="0">
                <a:solidFill>
                  <a:schemeClr val="bg1"/>
                </a:solidFill>
              </a:rPr>
              <a:t>		… </a:t>
            </a:r>
            <a:r>
              <a:rPr lang="pt-PT" sz="1800" dirty="0" smtClean="0">
                <a:solidFill>
                  <a:schemeClr val="bg1"/>
                </a:solidFill>
              </a:rPr>
              <a:t>A educação ao longo da vida</a:t>
            </a:r>
            <a:endParaRPr lang="pt-PT" sz="1800" dirty="0">
              <a:solidFill>
                <a:schemeClr val="bg1"/>
              </a:solidFill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pt-PT" sz="1900" dirty="0">
                <a:solidFill>
                  <a:schemeClr val="bg1"/>
                </a:solidFill>
              </a:rPr>
              <a:t>		</a:t>
            </a:r>
            <a:endParaRPr lang="pt-PT" sz="20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endParaRPr lang="pt-PT" sz="1900" dirty="0">
              <a:solidFill>
                <a:schemeClr val="bg1"/>
              </a:solidFill>
            </a:endParaRPr>
          </a:p>
          <a:p>
            <a:pPr marL="742950" indent="-742950">
              <a:lnSpc>
                <a:spcPct val="160000"/>
              </a:lnSpc>
              <a:buFont typeface="+mj-lt"/>
              <a:buAutoNum type="arabicPeriod" startAt="2"/>
            </a:pPr>
            <a:endParaRPr lang="pt-PT" sz="3200" dirty="0">
              <a:solidFill>
                <a:schemeClr val="bg1"/>
              </a:solidFill>
            </a:endParaRPr>
          </a:p>
        </p:txBody>
      </p:sp>
      <p:pic>
        <p:nvPicPr>
          <p:cNvPr id="6" name="Imagem 12" descr="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84" y="6597352"/>
            <a:ext cx="554630" cy="15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1606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m">
  <a:themeElements>
    <a:clrScheme name="Custom 1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595959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Berlim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m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Berlim</Template>
  <TotalTime>593</TotalTime>
  <Words>144</Words>
  <Application>Microsoft Office PowerPoint</Application>
  <PresentationFormat>On-screen Show (4:3)</PresentationFormat>
  <Paragraphs>96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Trebuchet MS</vt:lpstr>
      <vt:lpstr>Berlim</vt:lpstr>
      <vt:lpstr>Pensar a Sociologia Sociologia, 12.o ano</vt:lpstr>
      <vt:lpstr>Tema III Processos de reprodução e mudança nas sociedades atuais</vt:lpstr>
      <vt:lpstr>Tema III Processos de reprodução e mudança nas sociedades atuais</vt:lpstr>
      <vt:lpstr>Tema III Processos de reprodução e mudança nas sociedades atuais</vt:lpstr>
      <vt:lpstr>Tema III Processos de reprodução e mudança nas sociedades atuais</vt:lpstr>
      <vt:lpstr>Tema III Processos de reprodução e mudança nas sociedades atuais</vt:lpstr>
      <vt:lpstr>Tema III Processos de reprodução e mudança nas sociedades atuais</vt:lpstr>
      <vt:lpstr>Tema III Processos de reprodução e mudança nas sociedades atuais</vt:lpstr>
      <vt:lpstr>Tema III Processos de reprodução e mudança nas sociedades atuais</vt:lpstr>
      <vt:lpstr>Tema III Processos de reprodução e mudança nas sociedades atuais</vt:lpstr>
      <vt:lpstr>Tema III Processos de reprodução e mudança nas sociedades atuais</vt:lpstr>
    </vt:vector>
  </TitlesOfParts>
  <Company>FPCEUP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I Sociologia e conhecimento da realidade social</dc:title>
  <dc:creator>Filipa Ferreira</dc:creator>
  <cp:lastModifiedBy>Graça Sousa</cp:lastModifiedBy>
  <cp:revision>63</cp:revision>
  <dcterms:created xsi:type="dcterms:W3CDTF">2014-10-22T08:09:53Z</dcterms:created>
  <dcterms:modified xsi:type="dcterms:W3CDTF">2015-01-14T15:36:59Z</dcterms:modified>
</cp:coreProperties>
</file>