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8" r:id="rId2"/>
    <p:sldId id="267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F7B"/>
    <a:srgbClr val="FF9933"/>
    <a:srgbClr val="FFA43F"/>
    <a:srgbClr val="FFA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8" d="100"/>
          <a:sy n="178" d="100"/>
        </p:scale>
        <p:origin x="-106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CF2AD-FE40-5640-A648-08C0E2FBD4AA}" type="datetimeFigureOut">
              <a:rPr lang="en-US" smtClean="0"/>
              <a:t>12/03/15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46470-41D6-7544-B4DE-BBCCB69D7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5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B17-5561-485E-84CA-FABC6408ED28}" type="datetimeFigureOut">
              <a:rPr lang="pt-PT" smtClean="0"/>
              <a:pPr/>
              <a:t>12/03/15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C0DB-A7E2-483B-805F-BFBCA7BD75D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060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B17-5561-485E-84CA-FABC6408ED28}" type="datetimeFigureOut">
              <a:rPr lang="pt-PT" smtClean="0"/>
              <a:pPr/>
              <a:t>12/03/15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C0DB-A7E2-483B-805F-BFBCA7BD75D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3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B17-5561-485E-84CA-FABC6408ED28}" type="datetimeFigureOut">
              <a:rPr lang="pt-PT" smtClean="0"/>
              <a:pPr/>
              <a:t>12/03/15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C0DB-A7E2-483B-805F-BFBCA7BD75D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103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B17-5561-485E-84CA-FABC6408ED28}" type="datetimeFigureOut">
              <a:rPr lang="pt-PT" smtClean="0"/>
              <a:pPr/>
              <a:t>12/03/15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C0DB-A7E2-483B-805F-BFBCA7BD75D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575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B17-5561-485E-84CA-FABC6408ED28}" type="datetimeFigureOut">
              <a:rPr lang="pt-PT" smtClean="0"/>
              <a:pPr/>
              <a:t>12/03/15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C0DB-A7E2-483B-805F-BFBCA7BD75D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097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B17-5561-485E-84CA-FABC6408ED28}" type="datetimeFigureOut">
              <a:rPr lang="pt-PT" smtClean="0"/>
              <a:pPr/>
              <a:t>12/03/15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C0DB-A7E2-483B-805F-BFBCA7BD75D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478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B17-5561-485E-84CA-FABC6408ED28}" type="datetimeFigureOut">
              <a:rPr lang="pt-PT" smtClean="0"/>
              <a:pPr/>
              <a:t>12/03/15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C0DB-A7E2-483B-805F-BFBCA7BD75D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614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B17-5561-485E-84CA-FABC6408ED28}" type="datetimeFigureOut">
              <a:rPr lang="pt-PT" smtClean="0"/>
              <a:pPr/>
              <a:t>12/03/15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C0DB-A7E2-483B-805F-BFBCA7BD75D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424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B17-5561-485E-84CA-FABC6408ED28}" type="datetimeFigureOut">
              <a:rPr lang="pt-PT" smtClean="0"/>
              <a:pPr/>
              <a:t>12/03/15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C0DB-A7E2-483B-805F-BFBCA7BD75D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593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B17-5561-485E-84CA-FABC6408ED28}" type="datetimeFigureOut">
              <a:rPr lang="pt-PT" smtClean="0"/>
              <a:pPr/>
              <a:t>12/03/15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C0DB-A7E2-483B-805F-BFBCA7BD75D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048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80B17-5561-485E-84CA-FABC6408ED28}" type="datetimeFigureOut">
              <a:rPr lang="pt-PT" smtClean="0"/>
              <a:pPr/>
              <a:t>12/03/15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CC0DB-A7E2-483B-805F-BFBCA7BD75D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232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80B17-5561-485E-84CA-FABC6408ED28}" type="datetimeFigureOut">
              <a:rPr lang="pt-PT" smtClean="0"/>
              <a:pPr/>
              <a:t>12/03/15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CC0DB-A7E2-483B-805F-BFBCA7BD75D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675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rte2_SLID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200" cy="688606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115616" y="3429000"/>
            <a:ext cx="693345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800"/>
              </a:lnSpc>
            </a:pPr>
            <a:r>
              <a:rPr lang="pt-PT" sz="4800" b="1" dirty="0" smtClean="0">
                <a:solidFill>
                  <a:srgbClr val="000000"/>
                </a:solidFill>
              </a:rPr>
              <a:t>2.1.</a:t>
            </a:r>
            <a:r>
              <a:rPr lang="pt-PT" sz="4800" b="1" dirty="0" smtClean="0">
                <a:solidFill>
                  <a:srgbClr val="008F7B"/>
                </a:solidFill>
              </a:rPr>
              <a:t> </a:t>
            </a:r>
            <a:r>
              <a:rPr lang="pt-PT" sz="4800" b="1" dirty="0" smtClean="0">
                <a:solidFill>
                  <a:srgbClr val="3366FF"/>
                </a:solidFill>
              </a:rPr>
              <a:t>Tipos de Movimentos</a:t>
            </a:r>
            <a:endParaRPr lang="pt-PT" sz="4800" b="1" dirty="0">
              <a:solidFill>
                <a:srgbClr val="3366FF"/>
              </a:solidFill>
            </a:endParaRPr>
          </a:p>
        </p:txBody>
      </p:sp>
      <p:sp>
        <p:nvSpPr>
          <p:cNvPr id="4" name="TextBox 4"/>
          <p:cNvSpPr>
            <a:spLocks noChangeArrowheads="1"/>
          </p:cNvSpPr>
          <p:nvPr/>
        </p:nvSpPr>
        <p:spPr bwMode="auto">
          <a:xfrm>
            <a:off x="11542713" y="8909050"/>
            <a:ext cx="936625" cy="5111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/>
            <a:r>
              <a:rPr lang="pt-PT" altLang="pt-P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M18</a:t>
            </a:r>
            <a:endParaRPr lang="pt-PT" altLang="pt-P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4"/>
          <p:cNvSpPr>
            <a:spLocks noChangeArrowheads="1"/>
          </p:cNvSpPr>
          <p:nvPr/>
        </p:nvSpPr>
        <p:spPr bwMode="auto">
          <a:xfrm>
            <a:off x="8115971" y="6264176"/>
            <a:ext cx="658564" cy="359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eaLnBrk="1"/>
            <a:r>
              <a:rPr lang="pt-PT" altLang="pt-PT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</a:t>
            </a:r>
            <a:endParaRPr lang="pt-PT" altLang="pt-PT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0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e2_SLIDE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9"/>
            <a:ext cx="9169200" cy="6881485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195736" y="90872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rgbClr val="3366FF"/>
                </a:solidFill>
              </a:rPr>
              <a:t>Movimento retilíneo retardado</a:t>
            </a:r>
            <a:endParaRPr lang="pt-PT" sz="2800" b="1" dirty="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2333779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dirty="0">
                <a:solidFill>
                  <a:prstClr val="black"/>
                </a:solidFill>
              </a:rPr>
              <a:t>O</a:t>
            </a:r>
            <a:r>
              <a:rPr lang="pt-PT" dirty="0" smtClean="0">
                <a:solidFill>
                  <a:prstClr val="black"/>
                </a:solidFill>
              </a:rPr>
              <a:t> </a:t>
            </a:r>
            <a:r>
              <a:rPr lang="pt-PT" dirty="0">
                <a:solidFill>
                  <a:prstClr val="black"/>
                </a:solidFill>
              </a:rPr>
              <a:t>m</a:t>
            </a:r>
            <a:r>
              <a:rPr lang="pt-PT" dirty="0" smtClean="0">
                <a:solidFill>
                  <a:prstClr val="black"/>
                </a:solidFill>
              </a:rPr>
              <a:t>ovimento retilíneo do ciclista é um </a:t>
            </a:r>
            <a:r>
              <a:rPr lang="pt-PT" b="1" dirty="0" smtClean="0">
                <a:solidFill>
                  <a:srgbClr val="3366FF"/>
                </a:solidFill>
              </a:rPr>
              <a:t>movimento retilíneo retardado</a:t>
            </a:r>
            <a:r>
              <a:rPr lang="pt-PT" dirty="0" smtClean="0">
                <a:solidFill>
                  <a:prstClr val="black"/>
                </a:solidFill>
              </a:rPr>
              <a:t>, pois </a:t>
            </a:r>
            <a:r>
              <a:rPr lang="pt-PT" b="1" dirty="0" smtClean="0">
                <a:solidFill>
                  <a:srgbClr val="3366FF"/>
                </a:solidFill>
              </a:rPr>
              <a:t>o valor da velocidade diminuiu </a:t>
            </a:r>
            <a:r>
              <a:rPr lang="pt-PT" dirty="0" smtClean="0">
                <a:solidFill>
                  <a:prstClr val="black"/>
                </a:solidFill>
              </a:rPr>
              <a:t>no intervalo de tempo considerado.</a:t>
            </a:r>
          </a:p>
        </p:txBody>
      </p:sp>
      <p:pic>
        <p:nvPicPr>
          <p:cNvPr id="3" name="Picture 2" descr="20145768_CONT_DD0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8" y="1916832"/>
            <a:ext cx="5240856" cy="3420880"/>
          </a:xfrm>
          <a:prstGeom prst="rect">
            <a:avLst/>
          </a:prstGeom>
        </p:spPr>
      </p:pic>
      <p:sp>
        <p:nvSpPr>
          <p:cNvPr id="7" name="TextBox 4"/>
          <p:cNvSpPr>
            <a:spLocks noChangeArrowheads="1"/>
          </p:cNvSpPr>
          <p:nvPr/>
        </p:nvSpPr>
        <p:spPr bwMode="auto">
          <a:xfrm>
            <a:off x="8115971" y="6264176"/>
            <a:ext cx="658564" cy="359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eaLnBrk="1"/>
            <a:r>
              <a:rPr lang="pt-PT" altLang="pt-PT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</a:t>
            </a:r>
            <a:endParaRPr lang="pt-PT" altLang="pt-PT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2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e2_SLIDE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9"/>
            <a:ext cx="9169200" cy="688148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67544" y="1484784"/>
            <a:ext cx="8208912" cy="4680520"/>
          </a:xfrm>
          <a:custGeom>
            <a:avLst/>
            <a:gdLst>
              <a:gd name="connsiteX0" fmla="*/ 0 w 1744972"/>
              <a:gd name="connsiteY0" fmla="*/ 110806 h 1108057"/>
              <a:gd name="connsiteX1" fmla="*/ 110806 w 1744972"/>
              <a:gd name="connsiteY1" fmla="*/ 0 h 1108057"/>
              <a:gd name="connsiteX2" fmla="*/ 1634166 w 1744972"/>
              <a:gd name="connsiteY2" fmla="*/ 0 h 1108057"/>
              <a:gd name="connsiteX3" fmla="*/ 1744972 w 1744972"/>
              <a:gd name="connsiteY3" fmla="*/ 110806 h 1108057"/>
              <a:gd name="connsiteX4" fmla="*/ 1744972 w 1744972"/>
              <a:gd name="connsiteY4" fmla="*/ 997251 h 1108057"/>
              <a:gd name="connsiteX5" fmla="*/ 1634166 w 1744972"/>
              <a:gd name="connsiteY5" fmla="*/ 1108057 h 1108057"/>
              <a:gd name="connsiteX6" fmla="*/ 110806 w 1744972"/>
              <a:gd name="connsiteY6" fmla="*/ 1108057 h 1108057"/>
              <a:gd name="connsiteX7" fmla="*/ 0 w 1744972"/>
              <a:gd name="connsiteY7" fmla="*/ 997251 h 1108057"/>
              <a:gd name="connsiteX8" fmla="*/ 0 w 1744972"/>
              <a:gd name="connsiteY8" fmla="*/ 110806 h 110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4972" h="1108057">
                <a:moveTo>
                  <a:pt x="0" y="110806"/>
                </a:moveTo>
                <a:cubicBezTo>
                  <a:pt x="0" y="49610"/>
                  <a:pt x="49610" y="0"/>
                  <a:pt x="110806" y="0"/>
                </a:cubicBezTo>
                <a:lnTo>
                  <a:pt x="1634166" y="0"/>
                </a:lnTo>
                <a:cubicBezTo>
                  <a:pt x="1695362" y="0"/>
                  <a:pt x="1744972" y="49610"/>
                  <a:pt x="1744972" y="110806"/>
                </a:cubicBezTo>
                <a:lnTo>
                  <a:pt x="1744972" y="997251"/>
                </a:lnTo>
                <a:cubicBezTo>
                  <a:pt x="1744972" y="1058447"/>
                  <a:pt x="1695362" y="1108057"/>
                  <a:pt x="1634166" y="1108057"/>
                </a:cubicBezTo>
                <a:lnTo>
                  <a:pt x="110806" y="1108057"/>
                </a:lnTo>
                <a:cubicBezTo>
                  <a:pt x="49610" y="1108057"/>
                  <a:pt x="0" y="1058447"/>
                  <a:pt x="0" y="997251"/>
                </a:cubicBezTo>
                <a:lnTo>
                  <a:pt x="0" y="11080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5334" tIns="215334" rIns="215334" bIns="215334" numCol="1" spcCol="127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   </a:t>
            </a:r>
            <a:endParaRPr lang="pt-BR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195736" y="764704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rgbClr val="3366FF"/>
                </a:solidFill>
              </a:rPr>
              <a:t>Síntese de conteúdos</a:t>
            </a:r>
            <a:endParaRPr lang="pt-PT" sz="2800" b="1" dirty="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1556792"/>
            <a:ext cx="7920880" cy="4404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Clr>
                <a:srgbClr val="3366FF"/>
              </a:buClr>
              <a:buFont typeface="Arial"/>
              <a:buChar char="•"/>
            </a:pPr>
            <a:r>
              <a:rPr lang="pt-PT" dirty="0" smtClean="0">
                <a:solidFill>
                  <a:prstClr val="black"/>
                </a:solidFill>
              </a:rPr>
              <a:t>Os movimentos podem ser classificados de um modo geral, em </a:t>
            </a:r>
            <a:r>
              <a:rPr lang="pt-PT" b="1" dirty="0" smtClean="0">
                <a:solidFill>
                  <a:srgbClr val="3366FF"/>
                </a:solidFill>
              </a:rPr>
              <a:t>movimentos retilíneos</a:t>
            </a:r>
            <a:r>
              <a:rPr lang="pt-PT" dirty="0" smtClean="0">
                <a:solidFill>
                  <a:prstClr val="black"/>
                </a:solidFill>
              </a:rPr>
              <a:t> e </a:t>
            </a:r>
            <a:r>
              <a:rPr lang="pt-PT" b="1" dirty="0" smtClean="0">
                <a:solidFill>
                  <a:srgbClr val="3366FF"/>
                </a:solidFill>
              </a:rPr>
              <a:t>movimentos curvilíneos</a:t>
            </a:r>
            <a:r>
              <a:rPr lang="pt-PT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lnSpc>
                <a:spcPct val="120000"/>
              </a:lnSpc>
              <a:buClr>
                <a:srgbClr val="3366FF"/>
              </a:buClr>
              <a:buFont typeface="Arial"/>
              <a:buChar char="•"/>
            </a:pPr>
            <a:r>
              <a:rPr lang="pt-PT" dirty="0" smtClean="0">
                <a:solidFill>
                  <a:prstClr val="black"/>
                </a:solidFill>
              </a:rPr>
              <a:t>Num </a:t>
            </a:r>
            <a:r>
              <a:rPr lang="pt-PT" b="1" dirty="0" smtClean="0">
                <a:solidFill>
                  <a:srgbClr val="3366FF"/>
                </a:solidFill>
              </a:rPr>
              <a:t>movimento curvilíneo</a:t>
            </a:r>
            <a:r>
              <a:rPr lang="pt-PT" dirty="0" smtClean="0">
                <a:solidFill>
                  <a:prstClr val="black"/>
                </a:solidFill>
              </a:rPr>
              <a:t>, a direção da </a:t>
            </a:r>
            <a:r>
              <a:rPr lang="pt-PT" b="1" dirty="0">
                <a:solidFill>
                  <a:srgbClr val="3366FF"/>
                </a:solidFill>
              </a:rPr>
              <a:t>velocidade está constantemente a mudar</a:t>
            </a:r>
            <a:r>
              <a:rPr lang="pt-PT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lnSpc>
                <a:spcPct val="120000"/>
              </a:lnSpc>
              <a:buClr>
                <a:srgbClr val="3366FF"/>
              </a:buClr>
              <a:buFont typeface="Arial"/>
              <a:buChar char="•"/>
            </a:pPr>
            <a:r>
              <a:rPr lang="pt-PT" dirty="0" smtClean="0">
                <a:solidFill>
                  <a:prstClr val="black"/>
                </a:solidFill>
              </a:rPr>
              <a:t>Um movimento retilíneo pode ser classificado em:</a:t>
            </a:r>
          </a:p>
          <a:p>
            <a:pPr lvl="1">
              <a:lnSpc>
                <a:spcPct val="120000"/>
              </a:lnSpc>
              <a:buClr>
                <a:srgbClr val="3366FF"/>
              </a:buClr>
            </a:pPr>
            <a:r>
              <a:rPr lang="pt-PT" dirty="0" smtClean="0">
                <a:solidFill>
                  <a:prstClr val="black"/>
                </a:solidFill>
              </a:rPr>
              <a:t>- </a:t>
            </a:r>
            <a:r>
              <a:rPr lang="pt-PT" b="1" dirty="0" smtClean="0">
                <a:solidFill>
                  <a:srgbClr val="3366FF"/>
                </a:solidFill>
              </a:rPr>
              <a:t>movimento </a:t>
            </a:r>
            <a:r>
              <a:rPr lang="pt-PT" b="1" dirty="0">
                <a:solidFill>
                  <a:srgbClr val="3366FF"/>
                </a:solidFill>
              </a:rPr>
              <a:t>retilíneo </a:t>
            </a:r>
            <a:r>
              <a:rPr lang="pt-PT" b="1" dirty="0" smtClean="0">
                <a:solidFill>
                  <a:srgbClr val="3366FF"/>
                </a:solidFill>
              </a:rPr>
              <a:t>uniforme</a:t>
            </a:r>
            <a:r>
              <a:rPr lang="pt-PT" dirty="0" smtClean="0">
                <a:solidFill>
                  <a:prstClr val="black"/>
                </a:solidFill>
              </a:rPr>
              <a:t>;</a:t>
            </a:r>
          </a:p>
          <a:p>
            <a:pPr lvl="1">
              <a:lnSpc>
                <a:spcPct val="120000"/>
              </a:lnSpc>
              <a:buClr>
                <a:srgbClr val="3366FF"/>
              </a:buClr>
            </a:pPr>
            <a:r>
              <a:rPr lang="pt-PT" dirty="0">
                <a:solidFill>
                  <a:prstClr val="black"/>
                </a:solidFill>
              </a:rPr>
              <a:t>- </a:t>
            </a:r>
            <a:r>
              <a:rPr lang="pt-PT" b="1" dirty="0" smtClean="0">
                <a:solidFill>
                  <a:srgbClr val="3366FF"/>
                </a:solidFill>
              </a:rPr>
              <a:t>movimento </a:t>
            </a:r>
            <a:r>
              <a:rPr lang="pt-PT" b="1" dirty="0">
                <a:solidFill>
                  <a:srgbClr val="3366FF"/>
                </a:solidFill>
              </a:rPr>
              <a:t>retilíneo </a:t>
            </a:r>
            <a:r>
              <a:rPr lang="pt-PT" b="1" dirty="0" smtClean="0">
                <a:solidFill>
                  <a:srgbClr val="3366FF"/>
                </a:solidFill>
              </a:rPr>
              <a:t>acelerado</a:t>
            </a:r>
            <a:r>
              <a:rPr lang="pt-PT" dirty="0" smtClean="0">
                <a:solidFill>
                  <a:prstClr val="black"/>
                </a:solidFill>
              </a:rPr>
              <a:t>;</a:t>
            </a:r>
            <a:endParaRPr lang="pt-PT" dirty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buClr>
                <a:srgbClr val="3366FF"/>
              </a:buClr>
            </a:pPr>
            <a:r>
              <a:rPr lang="pt-PT" dirty="0">
                <a:solidFill>
                  <a:prstClr val="black"/>
                </a:solidFill>
              </a:rPr>
              <a:t>- </a:t>
            </a:r>
            <a:r>
              <a:rPr lang="pt-PT" b="1" dirty="0" smtClean="0">
                <a:solidFill>
                  <a:srgbClr val="3366FF"/>
                </a:solidFill>
              </a:rPr>
              <a:t>movimento </a:t>
            </a:r>
            <a:r>
              <a:rPr lang="pt-PT" b="1" dirty="0">
                <a:solidFill>
                  <a:srgbClr val="3366FF"/>
                </a:solidFill>
              </a:rPr>
              <a:t>retilíneo </a:t>
            </a:r>
            <a:r>
              <a:rPr lang="pt-PT" b="1" dirty="0" smtClean="0">
                <a:solidFill>
                  <a:srgbClr val="3366FF"/>
                </a:solidFill>
              </a:rPr>
              <a:t>retardado</a:t>
            </a:r>
            <a:r>
              <a:rPr lang="pt-PT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lnSpc>
                <a:spcPct val="120000"/>
              </a:lnSpc>
              <a:buClr>
                <a:srgbClr val="3366FF"/>
              </a:buClr>
              <a:buFont typeface="Arial"/>
              <a:buChar char="•"/>
            </a:pPr>
            <a:r>
              <a:rPr lang="pt-PT" dirty="0">
                <a:solidFill>
                  <a:prstClr val="black"/>
                </a:solidFill>
              </a:rPr>
              <a:t>Num </a:t>
            </a:r>
            <a:r>
              <a:rPr lang="pt-PT" b="1" dirty="0">
                <a:solidFill>
                  <a:srgbClr val="3366FF"/>
                </a:solidFill>
              </a:rPr>
              <a:t>movimento retilíneo uniforme </a:t>
            </a:r>
            <a:r>
              <a:rPr lang="pt-PT" dirty="0">
                <a:solidFill>
                  <a:prstClr val="black"/>
                </a:solidFill>
              </a:rPr>
              <a:t>a </a:t>
            </a:r>
            <a:r>
              <a:rPr lang="pt-PT" b="1" dirty="0">
                <a:solidFill>
                  <a:srgbClr val="3366FF"/>
                </a:solidFill>
              </a:rPr>
              <a:t>velocidade permanece constante</a:t>
            </a:r>
            <a:r>
              <a:rPr lang="pt-PT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lnSpc>
                <a:spcPct val="120000"/>
              </a:lnSpc>
              <a:buClr>
                <a:srgbClr val="3366FF"/>
              </a:buClr>
              <a:buFont typeface="Arial"/>
              <a:buChar char="•"/>
            </a:pPr>
            <a:r>
              <a:rPr lang="pt-PT" dirty="0">
                <a:solidFill>
                  <a:prstClr val="black"/>
                </a:solidFill>
              </a:rPr>
              <a:t>Num </a:t>
            </a:r>
            <a:r>
              <a:rPr lang="pt-PT" b="1" dirty="0">
                <a:solidFill>
                  <a:srgbClr val="3366FF"/>
                </a:solidFill>
              </a:rPr>
              <a:t>movimento retilíneo acelerado </a:t>
            </a:r>
            <a:r>
              <a:rPr lang="pt-PT" dirty="0">
                <a:solidFill>
                  <a:prstClr val="black"/>
                </a:solidFill>
              </a:rPr>
              <a:t>o</a:t>
            </a:r>
            <a:r>
              <a:rPr lang="pt-PT" dirty="0" smtClean="0">
                <a:solidFill>
                  <a:srgbClr val="3366FF"/>
                </a:solidFill>
              </a:rPr>
              <a:t> </a:t>
            </a:r>
            <a:r>
              <a:rPr lang="pt-PT" b="1" dirty="0">
                <a:solidFill>
                  <a:srgbClr val="3366FF"/>
                </a:solidFill>
              </a:rPr>
              <a:t>valor da velocidade </a:t>
            </a:r>
            <a:r>
              <a:rPr lang="pt-PT" b="1" dirty="0" smtClean="0">
                <a:solidFill>
                  <a:srgbClr val="3366FF"/>
                </a:solidFill>
              </a:rPr>
              <a:t>aumenta </a:t>
            </a:r>
            <a:r>
              <a:rPr lang="pt-PT" dirty="0" smtClean="0">
                <a:solidFill>
                  <a:prstClr val="black"/>
                </a:solidFill>
              </a:rPr>
              <a:t>ao </a:t>
            </a:r>
            <a:r>
              <a:rPr lang="pt-PT" dirty="0">
                <a:solidFill>
                  <a:prstClr val="black"/>
                </a:solidFill>
              </a:rPr>
              <a:t>longo do tempo</a:t>
            </a:r>
            <a:r>
              <a:rPr lang="pt-PT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>
              <a:lnSpc>
                <a:spcPct val="120000"/>
              </a:lnSpc>
              <a:buClr>
                <a:srgbClr val="3366FF"/>
              </a:buClr>
              <a:buFont typeface="Arial"/>
              <a:buChar char="•"/>
            </a:pPr>
            <a:r>
              <a:rPr lang="pt-PT" dirty="0" smtClean="0">
                <a:solidFill>
                  <a:prstClr val="black"/>
                </a:solidFill>
              </a:rPr>
              <a:t>Num </a:t>
            </a:r>
            <a:r>
              <a:rPr lang="pt-PT" b="1" dirty="0" smtClean="0">
                <a:solidFill>
                  <a:srgbClr val="3366FF"/>
                </a:solidFill>
              </a:rPr>
              <a:t>movimento retilíneo retardado</a:t>
            </a:r>
            <a:r>
              <a:rPr lang="pt-PT" dirty="0" smtClean="0">
                <a:solidFill>
                  <a:prstClr val="black"/>
                </a:solidFill>
              </a:rPr>
              <a:t> </a:t>
            </a:r>
            <a:r>
              <a:rPr lang="pt-PT" dirty="0">
                <a:solidFill>
                  <a:prstClr val="black"/>
                </a:solidFill>
              </a:rPr>
              <a:t>o</a:t>
            </a:r>
            <a:r>
              <a:rPr lang="pt-PT" b="1" dirty="0" smtClean="0">
                <a:solidFill>
                  <a:srgbClr val="3366FF"/>
                </a:solidFill>
              </a:rPr>
              <a:t> valor da velocidade diminui </a:t>
            </a:r>
            <a:r>
              <a:rPr lang="pt-PT" dirty="0" smtClean="0">
                <a:solidFill>
                  <a:prstClr val="black"/>
                </a:solidFill>
              </a:rPr>
              <a:t>ao longo do tempo. </a:t>
            </a:r>
          </a:p>
        </p:txBody>
      </p:sp>
      <p:sp>
        <p:nvSpPr>
          <p:cNvPr id="9" name="TextBox 4"/>
          <p:cNvSpPr>
            <a:spLocks noChangeArrowheads="1"/>
          </p:cNvSpPr>
          <p:nvPr/>
        </p:nvSpPr>
        <p:spPr bwMode="auto">
          <a:xfrm>
            <a:off x="8115971" y="6264176"/>
            <a:ext cx="658564" cy="359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eaLnBrk="1"/>
            <a:r>
              <a:rPr lang="pt-PT" altLang="pt-PT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</a:t>
            </a:r>
            <a:endParaRPr lang="pt-PT" altLang="pt-PT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1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e2_SLIDE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200" cy="6881485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2195736" y="1052736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rgbClr val="000000"/>
                </a:solidFill>
              </a:rPr>
              <a:t>2.1.</a:t>
            </a:r>
            <a:r>
              <a:rPr lang="pt-PT" sz="2800" b="1" dirty="0" smtClean="0">
                <a:solidFill>
                  <a:srgbClr val="008F7B"/>
                </a:solidFill>
              </a:rPr>
              <a:t> </a:t>
            </a:r>
            <a:r>
              <a:rPr lang="pt-PT" sz="2800" b="1" dirty="0" smtClean="0">
                <a:solidFill>
                  <a:srgbClr val="3366FF"/>
                </a:solidFill>
              </a:rPr>
              <a:t>Tipos de movimentos</a:t>
            </a:r>
            <a:endParaRPr lang="pt-PT" sz="2800" b="1" dirty="0">
              <a:solidFill>
                <a:srgbClr val="3366FF"/>
              </a:solidFill>
            </a:endParaRP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2375756" y="3717032"/>
            <a:ext cx="8769" cy="972116"/>
          </a:xfrm>
          <a:prstGeom prst="line">
            <a:avLst/>
          </a:prstGeom>
          <a:ln>
            <a:solidFill>
              <a:srgbClr val="0365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696236" y="3717032"/>
            <a:ext cx="180" cy="1080120"/>
          </a:xfrm>
          <a:prstGeom prst="line">
            <a:avLst/>
          </a:prstGeom>
          <a:ln>
            <a:solidFill>
              <a:srgbClr val="0365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40470" y="3356991"/>
            <a:ext cx="0" cy="360040"/>
          </a:xfrm>
          <a:prstGeom prst="line">
            <a:avLst/>
          </a:prstGeom>
          <a:ln>
            <a:solidFill>
              <a:srgbClr val="0365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84525" y="3717031"/>
            <a:ext cx="4320480" cy="0"/>
          </a:xfrm>
          <a:prstGeom prst="line">
            <a:avLst/>
          </a:prstGeom>
          <a:ln>
            <a:solidFill>
              <a:srgbClr val="0365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347864" y="2636912"/>
            <a:ext cx="2376264" cy="720079"/>
          </a:xfrm>
          <a:custGeom>
            <a:avLst/>
            <a:gdLst>
              <a:gd name="connsiteX0" fmla="*/ 0 w 1744972"/>
              <a:gd name="connsiteY0" fmla="*/ 110806 h 1108057"/>
              <a:gd name="connsiteX1" fmla="*/ 110806 w 1744972"/>
              <a:gd name="connsiteY1" fmla="*/ 0 h 1108057"/>
              <a:gd name="connsiteX2" fmla="*/ 1634166 w 1744972"/>
              <a:gd name="connsiteY2" fmla="*/ 0 h 1108057"/>
              <a:gd name="connsiteX3" fmla="*/ 1744972 w 1744972"/>
              <a:gd name="connsiteY3" fmla="*/ 110806 h 1108057"/>
              <a:gd name="connsiteX4" fmla="*/ 1744972 w 1744972"/>
              <a:gd name="connsiteY4" fmla="*/ 997251 h 1108057"/>
              <a:gd name="connsiteX5" fmla="*/ 1634166 w 1744972"/>
              <a:gd name="connsiteY5" fmla="*/ 1108057 h 1108057"/>
              <a:gd name="connsiteX6" fmla="*/ 110806 w 1744972"/>
              <a:gd name="connsiteY6" fmla="*/ 1108057 h 1108057"/>
              <a:gd name="connsiteX7" fmla="*/ 0 w 1744972"/>
              <a:gd name="connsiteY7" fmla="*/ 997251 h 1108057"/>
              <a:gd name="connsiteX8" fmla="*/ 0 w 1744972"/>
              <a:gd name="connsiteY8" fmla="*/ 110806 h 110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4972" h="1108057">
                <a:moveTo>
                  <a:pt x="0" y="110806"/>
                </a:moveTo>
                <a:cubicBezTo>
                  <a:pt x="0" y="49610"/>
                  <a:pt x="49610" y="0"/>
                  <a:pt x="110806" y="0"/>
                </a:cubicBezTo>
                <a:lnTo>
                  <a:pt x="1634166" y="0"/>
                </a:lnTo>
                <a:cubicBezTo>
                  <a:pt x="1695362" y="0"/>
                  <a:pt x="1744972" y="49610"/>
                  <a:pt x="1744972" y="110806"/>
                </a:cubicBezTo>
                <a:lnTo>
                  <a:pt x="1744972" y="997251"/>
                </a:lnTo>
                <a:cubicBezTo>
                  <a:pt x="1744972" y="1058447"/>
                  <a:pt x="1695362" y="1108057"/>
                  <a:pt x="1634166" y="1108057"/>
                </a:cubicBezTo>
                <a:lnTo>
                  <a:pt x="110806" y="1108057"/>
                </a:lnTo>
                <a:cubicBezTo>
                  <a:pt x="49610" y="1108057"/>
                  <a:pt x="0" y="1058447"/>
                  <a:pt x="0" y="997251"/>
                </a:cubicBezTo>
                <a:lnTo>
                  <a:pt x="0" y="110806"/>
                </a:lnTo>
                <a:close/>
              </a:path>
            </a:pathLst>
          </a:custGeom>
          <a:solidFill>
            <a:srgbClr val="3366FF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5334" tIns="215334" rIns="215334" bIns="215334" numCol="1" spcCol="127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prstClr val="black"/>
                </a:solidFill>
              </a:rPr>
              <a:t>Movimentos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5576" y="4293096"/>
            <a:ext cx="3240360" cy="64807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rgbClr val="036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</a:rPr>
              <a:t>Movimentos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curvilíneos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076056" y="4293096"/>
            <a:ext cx="3240360" cy="648072"/>
          </a:xfrm>
          <a:prstGeom prst="roundRect">
            <a:avLst/>
          </a:prstGeom>
          <a:solidFill>
            <a:schemeClr val="bg1"/>
          </a:solidFill>
          <a:ln w="19050" cmpd="sng">
            <a:solidFill>
              <a:srgbClr val="036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err="1" smtClean="0">
                <a:solidFill>
                  <a:prstClr val="black"/>
                </a:solidFill>
              </a:rPr>
              <a:t>Movimentos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retilíneos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30" name="TextBox 4"/>
          <p:cNvSpPr>
            <a:spLocks noChangeArrowheads="1"/>
          </p:cNvSpPr>
          <p:nvPr/>
        </p:nvSpPr>
        <p:spPr bwMode="auto">
          <a:xfrm>
            <a:off x="8115971" y="6264176"/>
            <a:ext cx="658564" cy="359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eaLnBrk="1"/>
            <a:r>
              <a:rPr lang="pt-PT" altLang="pt-PT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</a:t>
            </a:r>
            <a:endParaRPr lang="pt-PT" altLang="pt-PT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0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e2_SLIDE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200" cy="6881485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2195736" y="90872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rgbClr val="3366FF"/>
                </a:solidFill>
              </a:rPr>
              <a:t>Movimentos curvilíneos</a:t>
            </a:r>
            <a:endParaRPr lang="pt-PT" sz="2800" b="1" dirty="0">
              <a:solidFill>
                <a:srgbClr val="3366FF"/>
              </a:solidFill>
            </a:endParaRPr>
          </a:p>
        </p:txBody>
      </p:sp>
      <p:pic>
        <p:nvPicPr>
          <p:cNvPr id="3" name="Picture 2" descr="20145768_CONT_DD0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04864"/>
            <a:ext cx="5355478" cy="31222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9869" y="1628800"/>
            <a:ext cx="7075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PT" dirty="0" smtClean="0">
                <a:solidFill>
                  <a:prstClr val="black"/>
                </a:solidFill>
              </a:rPr>
              <a:t>Nos movimentos curvilíneos a </a:t>
            </a:r>
            <a:r>
              <a:rPr lang="pt-PT" b="1" dirty="0" smtClean="0">
                <a:solidFill>
                  <a:srgbClr val="3366FF"/>
                </a:solidFill>
              </a:rPr>
              <a:t>velocidade está constantemente a mudar</a:t>
            </a:r>
            <a:r>
              <a:rPr lang="pt-PT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2564904"/>
            <a:ext cx="3024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PT" dirty="0" smtClean="0">
                <a:solidFill>
                  <a:prstClr val="black"/>
                </a:solidFill>
              </a:rPr>
              <a:t>O </a:t>
            </a:r>
            <a:r>
              <a:rPr lang="pt-PT" b="1" dirty="0" smtClean="0">
                <a:solidFill>
                  <a:srgbClr val="3366FF"/>
                </a:solidFill>
              </a:rPr>
              <a:t>vetor velocidade </a:t>
            </a:r>
            <a:r>
              <a:rPr lang="pt-PT" dirty="0" smtClean="0">
                <a:solidFill>
                  <a:prstClr val="black"/>
                </a:solidFill>
              </a:rPr>
              <a:t>do planeta é </a:t>
            </a:r>
            <a:r>
              <a:rPr lang="pt-PT" b="1" dirty="0" smtClean="0">
                <a:solidFill>
                  <a:srgbClr val="3366FF"/>
                </a:solidFill>
              </a:rPr>
              <a:t>tangente à trajetória </a:t>
            </a:r>
            <a:r>
              <a:rPr lang="pt-PT" dirty="0" smtClean="0">
                <a:solidFill>
                  <a:prstClr val="black"/>
                </a:solidFill>
              </a:rPr>
              <a:t>e tem o </a:t>
            </a:r>
            <a:r>
              <a:rPr lang="pt-PT" b="1" dirty="0" smtClean="0">
                <a:solidFill>
                  <a:srgbClr val="3366FF"/>
                </a:solidFill>
              </a:rPr>
              <a:t>sentido do movimento</a:t>
            </a:r>
            <a:r>
              <a:rPr lang="pt-PT" dirty="0" smtClean="0">
                <a:solidFill>
                  <a:prstClr val="black"/>
                </a:solidFill>
              </a:rPr>
              <a:t>.</a:t>
            </a:r>
          </a:p>
          <a:p>
            <a:pPr lvl="0" algn="ctr"/>
            <a:endParaRPr lang="pt-PT" dirty="0" smtClean="0">
              <a:solidFill>
                <a:prstClr val="black"/>
              </a:solidFill>
            </a:endParaRPr>
          </a:p>
          <a:p>
            <a:pPr lvl="0" algn="r"/>
            <a:endParaRPr lang="pt-PT" dirty="0" smtClean="0">
              <a:solidFill>
                <a:prstClr val="black"/>
              </a:solidFill>
            </a:endParaRPr>
          </a:p>
          <a:p>
            <a:pPr lvl="0" algn="r"/>
            <a:endParaRPr lang="pt-PT" dirty="0">
              <a:solidFill>
                <a:prstClr val="black"/>
              </a:solidFill>
            </a:endParaRPr>
          </a:p>
          <a:p>
            <a:pPr lvl="0" algn="r"/>
            <a:r>
              <a:rPr lang="pt-PT" dirty="0" smtClean="0">
                <a:solidFill>
                  <a:prstClr val="black"/>
                </a:solidFill>
              </a:rPr>
              <a:t>A velocidade não é constante pois a sua </a:t>
            </a:r>
            <a:r>
              <a:rPr lang="pt-PT" b="1" dirty="0" smtClean="0">
                <a:solidFill>
                  <a:srgbClr val="3366FF"/>
                </a:solidFill>
              </a:rPr>
              <a:t>direção está constantemente a mudar</a:t>
            </a:r>
            <a:r>
              <a:rPr lang="pt-PT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4469" y="5445224"/>
            <a:ext cx="3819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</a:rPr>
              <a:t>A </a:t>
            </a:r>
            <a:r>
              <a:rPr lang="pt-PT" b="1" dirty="0" smtClean="0">
                <a:solidFill>
                  <a:srgbClr val="3366FF"/>
                </a:solidFill>
              </a:rPr>
              <a:t>velocidade</a:t>
            </a:r>
            <a:r>
              <a:rPr lang="pt-PT" dirty="0" smtClean="0">
                <a:solidFill>
                  <a:prstClr val="black"/>
                </a:solidFill>
              </a:rPr>
              <a:t> é uma </a:t>
            </a:r>
            <a:r>
              <a:rPr lang="pt-PT" b="1" dirty="0" smtClean="0">
                <a:solidFill>
                  <a:srgbClr val="3366FF"/>
                </a:solidFill>
              </a:rPr>
              <a:t>grandeza vetorial</a:t>
            </a:r>
            <a:r>
              <a:rPr lang="pt-PT" dirty="0" smtClean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sp>
        <p:nvSpPr>
          <p:cNvPr id="15" name="TextBox 4"/>
          <p:cNvSpPr>
            <a:spLocks noChangeArrowheads="1"/>
          </p:cNvSpPr>
          <p:nvPr/>
        </p:nvSpPr>
        <p:spPr bwMode="auto">
          <a:xfrm>
            <a:off x="8115971" y="6264176"/>
            <a:ext cx="658564" cy="359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eaLnBrk="1"/>
            <a:r>
              <a:rPr lang="pt-PT" altLang="pt-PT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</a:t>
            </a:r>
            <a:endParaRPr lang="pt-PT" altLang="pt-PT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e2_SLIDE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200" cy="6881485"/>
          </a:xfrm>
          <a:prstGeom prst="rect">
            <a:avLst/>
          </a:prstGeom>
        </p:spPr>
      </p:pic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2375756" y="3284985"/>
            <a:ext cx="8769" cy="972116"/>
          </a:xfrm>
          <a:prstGeom prst="line">
            <a:avLst/>
          </a:prstGeom>
          <a:ln>
            <a:solidFill>
              <a:srgbClr val="0365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696236" y="3284985"/>
            <a:ext cx="180" cy="1080120"/>
          </a:xfrm>
          <a:prstGeom prst="line">
            <a:avLst/>
          </a:prstGeom>
          <a:ln>
            <a:solidFill>
              <a:srgbClr val="0365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84525" y="3284984"/>
            <a:ext cx="4320480" cy="0"/>
          </a:xfrm>
          <a:prstGeom prst="line">
            <a:avLst/>
          </a:prstGeom>
          <a:ln>
            <a:solidFill>
              <a:srgbClr val="0365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475656" y="3861048"/>
            <a:ext cx="1728192" cy="1440160"/>
          </a:xfrm>
          <a:prstGeom prst="roundRect">
            <a:avLst/>
          </a:prstGeom>
          <a:solidFill>
            <a:schemeClr val="bg1"/>
          </a:solidFill>
          <a:ln w="19050" cmpd="sng">
            <a:solidFill>
              <a:srgbClr val="036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</a:rPr>
              <a:t>Movimento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retilíneo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3366FF"/>
                </a:solidFill>
              </a:rPr>
              <a:t>uniforme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195736" y="90872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rgbClr val="3366FF"/>
                </a:solidFill>
              </a:rPr>
              <a:t>Movimentos retilíneos</a:t>
            </a:r>
            <a:endParaRPr lang="pt-PT" sz="2800" b="1" dirty="0">
              <a:solidFill>
                <a:srgbClr val="3366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68144" y="3861048"/>
            <a:ext cx="1728192" cy="1440160"/>
          </a:xfrm>
          <a:prstGeom prst="roundRect">
            <a:avLst/>
          </a:prstGeom>
          <a:solidFill>
            <a:schemeClr val="bg1"/>
          </a:solidFill>
          <a:ln w="19050" cmpd="sng">
            <a:solidFill>
              <a:srgbClr val="036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</a:rPr>
              <a:t>Movimento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retilíneo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3366FF"/>
                </a:solidFill>
              </a:rPr>
              <a:t>retardado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07904" y="3861048"/>
            <a:ext cx="1728192" cy="1440160"/>
          </a:xfrm>
          <a:prstGeom prst="roundRect">
            <a:avLst/>
          </a:prstGeom>
          <a:solidFill>
            <a:schemeClr val="bg1"/>
          </a:solidFill>
          <a:ln w="19050" cmpd="sng">
            <a:solidFill>
              <a:srgbClr val="0365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prstClr val="black"/>
                </a:solidFill>
              </a:rPr>
              <a:t>Movimento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retilíneo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3366FF"/>
                </a:solidFill>
              </a:rPr>
              <a:t>acelerado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16" name="Straight Connector 15"/>
          <p:cNvCxnSpPr>
            <a:stCxn id="15" idx="0"/>
          </p:cNvCxnSpPr>
          <p:nvPr/>
        </p:nvCxnSpPr>
        <p:spPr>
          <a:xfrm flipV="1">
            <a:off x="4572000" y="2636912"/>
            <a:ext cx="0" cy="1224136"/>
          </a:xfrm>
          <a:prstGeom prst="line">
            <a:avLst/>
          </a:prstGeom>
          <a:ln>
            <a:solidFill>
              <a:srgbClr val="0365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2843808" y="2060848"/>
            <a:ext cx="3456384" cy="720079"/>
          </a:xfrm>
          <a:custGeom>
            <a:avLst/>
            <a:gdLst>
              <a:gd name="connsiteX0" fmla="*/ 0 w 1744972"/>
              <a:gd name="connsiteY0" fmla="*/ 110806 h 1108057"/>
              <a:gd name="connsiteX1" fmla="*/ 110806 w 1744972"/>
              <a:gd name="connsiteY1" fmla="*/ 0 h 1108057"/>
              <a:gd name="connsiteX2" fmla="*/ 1634166 w 1744972"/>
              <a:gd name="connsiteY2" fmla="*/ 0 h 1108057"/>
              <a:gd name="connsiteX3" fmla="*/ 1744972 w 1744972"/>
              <a:gd name="connsiteY3" fmla="*/ 110806 h 1108057"/>
              <a:gd name="connsiteX4" fmla="*/ 1744972 w 1744972"/>
              <a:gd name="connsiteY4" fmla="*/ 997251 h 1108057"/>
              <a:gd name="connsiteX5" fmla="*/ 1634166 w 1744972"/>
              <a:gd name="connsiteY5" fmla="*/ 1108057 h 1108057"/>
              <a:gd name="connsiteX6" fmla="*/ 110806 w 1744972"/>
              <a:gd name="connsiteY6" fmla="*/ 1108057 h 1108057"/>
              <a:gd name="connsiteX7" fmla="*/ 0 w 1744972"/>
              <a:gd name="connsiteY7" fmla="*/ 997251 h 1108057"/>
              <a:gd name="connsiteX8" fmla="*/ 0 w 1744972"/>
              <a:gd name="connsiteY8" fmla="*/ 110806 h 110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4972" h="1108057">
                <a:moveTo>
                  <a:pt x="0" y="110806"/>
                </a:moveTo>
                <a:cubicBezTo>
                  <a:pt x="0" y="49610"/>
                  <a:pt x="49610" y="0"/>
                  <a:pt x="110806" y="0"/>
                </a:cubicBezTo>
                <a:lnTo>
                  <a:pt x="1634166" y="0"/>
                </a:lnTo>
                <a:cubicBezTo>
                  <a:pt x="1695362" y="0"/>
                  <a:pt x="1744972" y="49610"/>
                  <a:pt x="1744972" y="110806"/>
                </a:cubicBezTo>
                <a:lnTo>
                  <a:pt x="1744972" y="997251"/>
                </a:lnTo>
                <a:cubicBezTo>
                  <a:pt x="1744972" y="1058447"/>
                  <a:pt x="1695362" y="1108057"/>
                  <a:pt x="1634166" y="1108057"/>
                </a:cubicBezTo>
                <a:lnTo>
                  <a:pt x="110806" y="1108057"/>
                </a:lnTo>
                <a:cubicBezTo>
                  <a:pt x="49610" y="1108057"/>
                  <a:pt x="0" y="1058447"/>
                  <a:pt x="0" y="997251"/>
                </a:cubicBezTo>
                <a:lnTo>
                  <a:pt x="0" y="110806"/>
                </a:lnTo>
                <a:close/>
              </a:path>
            </a:pathLst>
          </a:custGeom>
          <a:solidFill>
            <a:srgbClr val="3366FF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215334" tIns="215334" rIns="215334" bIns="215334" numCol="1" spcCol="1270" anchor="ctr" anchorCtr="0">
            <a:noAutofit/>
          </a:bodyPr>
          <a:lstStyle/>
          <a:p>
            <a:pPr lvl="0" algn="ctr"/>
            <a:r>
              <a:rPr lang="pt-BR" sz="2400" b="1" dirty="0" smtClean="0">
                <a:solidFill>
                  <a:prstClr val="black"/>
                </a:solidFill>
              </a:rPr>
              <a:t>Movimentos retilíneos</a:t>
            </a:r>
            <a:endParaRPr lang="pt-BR" sz="2400" b="1" dirty="0">
              <a:solidFill>
                <a:prstClr val="black"/>
              </a:solidFill>
            </a:endParaRPr>
          </a:p>
        </p:txBody>
      </p:sp>
      <p:sp>
        <p:nvSpPr>
          <p:cNvPr id="23" name="TextBox 4"/>
          <p:cNvSpPr>
            <a:spLocks noChangeArrowheads="1"/>
          </p:cNvSpPr>
          <p:nvPr/>
        </p:nvSpPr>
        <p:spPr bwMode="auto">
          <a:xfrm>
            <a:off x="8115971" y="6264176"/>
            <a:ext cx="658564" cy="359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eaLnBrk="1"/>
            <a:r>
              <a:rPr lang="pt-PT" altLang="pt-PT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</a:t>
            </a:r>
            <a:endParaRPr lang="pt-PT" altLang="pt-PT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5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e2_SLIDE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200" cy="6881485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195736" y="90872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rgbClr val="3366FF"/>
                </a:solidFill>
              </a:rPr>
              <a:t>Movimento retilíneo uniforme</a:t>
            </a:r>
            <a:endParaRPr lang="pt-PT" sz="2800" b="1" dirty="0">
              <a:solidFill>
                <a:srgbClr val="3366FF"/>
              </a:solidFill>
            </a:endParaRPr>
          </a:p>
        </p:txBody>
      </p:sp>
      <p:pic>
        <p:nvPicPr>
          <p:cNvPr id="3" name="Picture 2" descr="20145768_CONT_DD0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7839845" cy="24269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1560" y="464384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dirty="0" smtClean="0">
                <a:solidFill>
                  <a:prstClr val="black"/>
                </a:solidFill>
              </a:rPr>
              <a:t>Num </a:t>
            </a:r>
            <a:r>
              <a:rPr lang="pt-PT" b="1" dirty="0" smtClean="0">
                <a:solidFill>
                  <a:srgbClr val="3366FF"/>
                </a:solidFill>
              </a:rPr>
              <a:t>movimento retilíneo uniforme </a:t>
            </a:r>
            <a:r>
              <a:rPr lang="pt-PT" dirty="0" smtClean="0">
                <a:solidFill>
                  <a:prstClr val="black"/>
                </a:solidFill>
              </a:rPr>
              <a:t>a </a:t>
            </a:r>
            <a:r>
              <a:rPr lang="pt-PT" b="1" dirty="0" smtClean="0">
                <a:solidFill>
                  <a:srgbClr val="3366FF"/>
                </a:solidFill>
              </a:rPr>
              <a:t>velocidade permanece constante</a:t>
            </a:r>
            <a:r>
              <a:rPr lang="pt-PT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8" name="TextBox 4"/>
          <p:cNvSpPr>
            <a:spLocks noChangeArrowheads="1"/>
          </p:cNvSpPr>
          <p:nvPr/>
        </p:nvSpPr>
        <p:spPr bwMode="auto">
          <a:xfrm>
            <a:off x="8115971" y="6264176"/>
            <a:ext cx="658564" cy="359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eaLnBrk="1"/>
            <a:r>
              <a:rPr lang="pt-PT" altLang="pt-PT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</a:t>
            </a:r>
            <a:endParaRPr lang="pt-PT" altLang="pt-PT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0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e2_SLIDE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200" cy="6881485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195736" y="90872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rgbClr val="3366FF"/>
                </a:solidFill>
              </a:rPr>
              <a:t>Movimento retilíneo uniforme</a:t>
            </a:r>
            <a:endParaRPr lang="pt-PT" sz="2800" b="1" dirty="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2333779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dirty="0">
                <a:solidFill>
                  <a:prstClr val="black"/>
                </a:solidFill>
              </a:rPr>
              <a:t>O</a:t>
            </a:r>
            <a:r>
              <a:rPr lang="pt-PT" dirty="0" smtClean="0">
                <a:solidFill>
                  <a:prstClr val="black"/>
                </a:solidFill>
              </a:rPr>
              <a:t> </a:t>
            </a:r>
            <a:r>
              <a:rPr lang="pt-PT" dirty="0">
                <a:solidFill>
                  <a:prstClr val="black"/>
                </a:solidFill>
              </a:rPr>
              <a:t>m</a:t>
            </a:r>
            <a:r>
              <a:rPr lang="pt-PT" dirty="0" smtClean="0">
                <a:solidFill>
                  <a:prstClr val="black"/>
                </a:solidFill>
              </a:rPr>
              <a:t>ovimento retilíneo do ciclista é um </a:t>
            </a:r>
            <a:r>
              <a:rPr lang="pt-PT" b="1" dirty="0" smtClean="0">
                <a:solidFill>
                  <a:srgbClr val="3366FF"/>
                </a:solidFill>
              </a:rPr>
              <a:t>movimento retilíneo uniforme</a:t>
            </a:r>
            <a:r>
              <a:rPr lang="pt-PT" dirty="0" smtClean="0">
                <a:solidFill>
                  <a:prstClr val="black"/>
                </a:solidFill>
              </a:rPr>
              <a:t>, pois a sua </a:t>
            </a:r>
            <a:r>
              <a:rPr lang="pt-PT" b="1" dirty="0" smtClean="0">
                <a:solidFill>
                  <a:srgbClr val="3366FF"/>
                </a:solidFill>
              </a:rPr>
              <a:t>velocidade manteve-se constante</a:t>
            </a:r>
            <a:r>
              <a:rPr lang="pt-PT" dirty="0" smtClean="0">
                <a:solidFill>
                  <a:prstClr val="black"/>
                </a:solidFill>
              </a:rPr>
              <a:t> </a:t>
            </a:r>
            <a:r>
              <a:rPr lang="pt-PT" dirty="0">
                <a:solidFill>
                  <a:prstClr val="black"/>
                </a:solidFill>
              </a:rPr>
              <a:t>n</a:t>
            </a:r>
            <a:r>
              <a:rPr lang="pt-PT" dirty="0" smtClean="0">
                <a:solidFill>
                  <a:prstClr val="black"/>
                </a:solidFill>
              </a:rPr>
              <a:t>o intervalo de tempo considerado.</a:t>
            </a:r>
          </a:p>
        </p:txBody>
      </p:sp>
      <p:pic>
        <p:nvPicPr>
          <p:cNvPr id="4" name="Picture 3" descr="20145768_CONT_DD0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21" y="1916832"/>
            <a:ext cx="5185915" cy="3528392"/>
          </a:xfrm>
          <a:prstGeom prst="rect">
            <a:avLst/>
          </a:prstGeom>
        </p:spPr>
      </p:pic>
      <p:sp>
        <p:nvSpPr>
          <p:cNvPr id="7" name="TextBox 4"/>
          <p:cNvSpPr>
            <a:spLocks noChangeArrowheads="1"/>
          </p:cNvSpPr>
          <p:nvPr/>
        </p:nvSpPr>
        <p:spPr bwMode="auto">
          <a:xfrm>
            <a:off x="8115971" y="6264176"/>
            <a:ext cx="658564" cy="359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eaLnBrk="1"/>
            <a:r>
              <a:rPr lang="pt-PT" altLang="pt-PT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</a:t>
            </a:r>
            <a:endParaRPr lang="pt-PT" altLang="pt-PT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4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e2_SLIDE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200" cy="6881485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195736" y="90872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rgbClr val="3366FF"/>
                </a:solidFill>
              </a:rPr>
              <a:t>Movimento retilíneo acelerado</a:t>
            </a:r>
            <a:endParaRPr lang="pt-PT" sz="2800" b="1" dirty="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464384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dirty="0" smtClean="0">
                <a:solidFill>
                  <a:prstClr val="black"/>
                </a:solidFill>
              </a:rPr>
              <a:t>Num </a:t>
            </a:r>
            <a:r>
              <a:rPr lang="pt-PT" b="1" dirty="0" smtClean="0">
                <a:solidFill>
                  <a:srgbClr val="3366FF"/>
                </a:solidFill>
              </a:rPr>
              <a:t>movimento retilíneo acelerado o</a:t>
            </a:r>
            <a:r>
              <a:rPr lang="pt-PT" dirty="0" smtClean="0">
                <a:solidFill>
                  <a:srgbClr val="3366FF"/>
                </a:solidFill>
              </a:rPr>
              <a:t> </a:t>
            </a:r>
            <a:r>
              <a:rPr lang="pt-PT" b="1" dirty="0" smtClean="0">
                <a:solidFill>
                  <a:srgbClr val="3366FF"/>
                </a:solidFill>
              </a:rPr>
              <a:t>valor da velocidade aumenta</a:t>
            </a:r>
            <a:r>
              <a:rPr lang="pt-PT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4" name="Picture 3" descr="20145768_CONT_DD0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7834469" cy="2448272"/>
          </a:xfrm>
          <a:prstGeom prst="rect">
            <a:avLst/>
          </a:prstGeom>
        </p:spPr>
      </p:pic>
      <p:sp>
        <p:nvSpPr>
          <p:cNvPr id="7" name="TextBox 4"/>
          <p:cNvSpPr>
            <a:spLocks noChangeArrowheads="1"/>
          </p:cNvSpPr>
          <p:nvPr/>
        </p:nvSpPr>
        <p:spPr bwMode="auto">
          <a:xfrm>
            <a:off x="8115971" y="6264176"/>
            <a:ext cx="658564" cy="359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eaLnBrk="1"/>
            <a:r>
              <a:rPr lang="pt-PT" altLang="pt-PT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</a:t>
            </a:r>
            <a:endParaRPr lang="pt-PT" altLang="pt-PT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9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e2_SLIDE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9"/>
            <a:ext cx="9169200" cy="6881485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195736" y="90872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rgbClr val="3366FF"/>
                </a:solidFill>
              </a:rPr>
              <a:t>Movimento retilíneo acelerado</a:t>
            </a:r>
            <a:endParaRPr lang="pt-PT" sz="2800" b="1" dirty="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2160" y="2333779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PT" dirty="0">
                <a:solidFill>
                  <a:prstClr val="black"/>
                </a:solidFill>
              </a:rPr>
              <a:t>O</a:t>
            </a:r>
            <a:r>
              <a:rPr lang="pt-PT" dirty="0" smtClean="0">
                <a:solidFill>
                  <a:prstClr val="black"/>
                </a:solidFill>
              </a:rPr>
              <a:t> </a:t>
            </a:r>
            <a:r>
              <a:rPr lang="pt-PT" dirty="0">
                <a:solidFill>
                  <a:prstClr val="black"/>
                </a:solidFill>
              </a:rPr>
              <a:t>m</a:t>
            </a:r>
            <a:r>
              <a:rPr lang="pt-PT" dirty="0" smtClean="0">
                <a:solidFill>
                  <a:prstClr val="black"/>
                </a:solidFill>
              </a:rPr>
              <a:t>ovimento retilíneo do ciclista é um </a:t>
            </a:r>
            <a:r>
              <a:rPr lang="pt-PT" b="1" dirty="0" smtClean="0">
                <a:solidFill>
                  <a:srgbClr val="3366FF"/>
                </a:solidFill>
              </a:rPr>
              <a:t>movimento retilíneo acelerado</a:t>
            </a:r>
            <a:r>
              <a:rPr lang="pt-PT" dirty="0" smtClean="0">
                <a:solidFill>
                  <a:prstClr val="black"/>
                </a:solidFill>
              </a:rPr>
              <a:t>, pois </a:t>
            </a:r>
            <a:r>
              <a:rPr lang="pt-PT" b="1" dirty="0" smtClean="0">
                <a:solidFill>
                  <a:srgbClr val="3366FF"/>
                </a:solidFill>
              </a:rPr>
              <a:t>o valor da velocidade aumentou </a:t>
            </a:r>
            <a:r>
              <a:rPr lang="pt-PT" dirty="0" smtClean="0">
                <a:solidFill>
                  <a:prstClr val="black"/>
                </a:solidFill>
              </a:rPr>
              <a:t>no intervalo de tempo considerado.</a:t>
            </a:r>
          </a:p>
        </p:txBody>
      </p:sp>
      <p:pic>
        <p:nvPicPr>
          <p:cNvPr id="5" name="Picture 4" descr="20145768_CONT_DD0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5256584" cy="3431145"/>
          </a:xfrm>
          <a:prstGeom prst="rect">
            <a:avLst/>
          </a:prstGeom>
        </p:spPr>
      </p:pic>
      <p:sp>
        <p:nvSpPr>
          <p:cNvPr id="8" name="TextBox 4"/>
          <p:cNvSpPr>
            <a:spLocks noChangeArrowheads="1"/>
          </p:cNvSpPr>
          <p:nvPr/>
        </p:nvSpPr>
        <p:spPr bwMode="auto">
          <a:xfrm>
            <a:off x="8115971" y="6264176"/>
            <a:ext cx="658564" cy="359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eaLnBrk="1"/>
            <a:r>
              <a:rPr lang="pt-PT" altLang="pt-PT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</a:t>
            </a:r>
            <a:endParaRPr lang="pt-PT" altLang="pt-PT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te2_SLIDE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200" cy="6881485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195736" y="90872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dirty="0" smtClean="0">
                <a:solidFill>
                  <a:srgbClr val="3366FF"/>
                </a:solidFill>
              </a:rPr>
              <a:t>Movimento retilíneo retardado</a:t>
            </a:r>
            <a:endParaRPr lang="pt-PT" sz="2800" b="1" dirty="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1560" y="464384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dirty="0" smtClean="0">
                <a:solidFill>
                  <a:prstClr val="black"/>
                </a:solidFill>
              </a:rPr>
              <a:t>Num </a:t>
            </a:r>
            <a:r>
              <a:rPr lang="pt-PT" b="1" dirty="0" smtClean="0">
                <a:solidFill>
                  <a:srgbClr val="3366FF"/>
                </a:solidFill>
              </a:rPr>
              <a:t>movimento retilíneo retardado o</a:t>
            </a:r>
            <a:r>
              <a:rPr lang="pt-PT" dirty="0" smtClean="0">
                <a:solidFill>
                  <a:srgbClr val="3366FF"/>
                </a:solidFill>
              </a:rPr>
              <a:t> </a:t>
            </a:r>
            <a:r>
              <a:rPr lang="pt-PT" b="1" dirty="0" smtClean="0">
                <a:solidFill>
                  <a:srgbClr val="3366FF"/>
                </a:solidFill>
              </a:rPr>
              <a:t>valor da velocidade diminui</a:t>
            </a:r>
            <a:r>
              <a:rPr lang="pt-PT" dirty="0" smtClean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3" name="Picture 2" descr="20145768_CONT_DD0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1916832"/>
            <a:ext cx="7884368" cy="2463865"/>
          </a:xfrm>
          <a:prstGeom prst="rect">
            <a:avLst/>
          </a:prstGeom>
        </p:spPr>
      </p:pic>
      <p:sp>
        <p:nvSpPr>
          <p:cNvPr id="7" name="TextBox 4"/>
          <p:cNvSpPr>
            <a:spLocks noChangeArrowheads="1"/>
          </p:cNvSpPr>
          <p:nvPr/>
        </p:nvSpPr>
        <p:spPr bwMode="auto">
          <a:xfrm>
            <a:off x="8115971" y="6264176"/>
            <a:ext cx="658564" cy="3594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algn="ctr" eaLnBrk="1"/>
            <a:r>
              <a:rPr lang="pt-PT" altLang="pt-PT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</a:t>
            </a:r>
            <a:endParaRPr lang="pt-PT" altLang="pt-PT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0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585</TotalTime>
  <Words>301</Words>
  <Application>Microsoft Macintosh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Carlos Alberto Duarte</cp:lastModifiedBy>
  <cp:revision>64</cp:revision>
  <dcterms:created xsi:type="dcterms:W3CDTF">2012-02-14T20:37:36Z</dcterms:created>
  <dcterms:modified xsi:type="dcterms:W3CDTF">2015-03-12T23:44:17Z</dcterms:modified>
</cp:coreProperties>
</file>