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6" r:id="rId4"/>
    <p:sldId id="267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B14"/>
    <a:srgbClr val="0000FF"/>
    <a:srgbClr val="D2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08" autoAdjust="0"/>
    <p:restoredTop sz="94399" autoAdjust="0"/>
  </p:normalViewPr>
  <p:slideViewPr>
    <p:cSldViewPr snapToGrid="0">
      <p:cViewPr varScale="1">
        <p:scale>
          <a:sx n="134" d="100"/>
          <a:sy n="134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DA01A9-6F58-48DE-8EF6-27C9CE39BB2B}" type="datetimeFigureOut">
              <a:rPr lang="pt-PT"/>
              <a:pPr>
                <a:defRPr/>
              </a:pPr>
              <a:t>14-02-2012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8AA196-836D-43D2-906B-B83EA460D47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74E9-931C-440D-948A-DDDF478188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584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9054C-845B-4043-83C5-C3D359872EBF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584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9054C-845B-4043-83C5-C3D359872EBF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584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60F6C1-3BA8-4482-A3F2-76B9099EB27B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584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9054C-845B-4043-83C5-C3D359872EBF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584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48A1E-D305-4BA7-9F4E-916E9A184996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23FBA-3EC7-4EF3-BD71-61E727A9ACA7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 userDrawn="1"/>
        </p:nvSpPr>
        <p:spPr>
          <a:xfrm>
            <a:off x="6072188" y="38100"/>
            <a:ext cx="2928937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pt-PT" sz="1400" dirty="0">
                <a:solidFill>
                  <a:srgbClr val="7F7F7F"/>
                </a:solidFill>
                <a:latin typeface="Arial Rounded MT Bold" pitchFamily="34" charset="0"/>
              </a:rPr>
              <a:t>Existência comum</a:t>
            </a:r>
          </a:p>
        </p:txBody>
      </p:sp>
      <p:sp>
        <p:nvSpPr>
          <p:cNvPr id="9" name="Fluxograma: atraso 8"/>
          <p:cNvSpPr/>
          <p:nvPr userDrawn="1"/>
        </p:nvSpPr>
        <p:spPr>
          <a:xfrm rot="5400000">
            <a:off x="357188" y="0"/>
            <a:ext cx="642938" cy="642937"/>
          </a:xfrm>
          <a:prstGeom prst="flowChartDelay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357188" y="214313"/>
            <a:ext cx="642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  <a:latin typeface="Arial Rounded MT Bold" pitchFamily="34" charset="0"/>
              </a:rPr>
              <a:t>A7</a:t>
            </a:r>
          </a:p>
        </p:txBody>
      </p:sp>
      <p:cxnSp>
        <p:nvCxnSpPr>
          <p:cNvPr id="11" name="Conexão recta 10"/>
          <p:cNvCxnSpPr/>
          <p:nvPr userDrawn="1"/>
        </p:nvCxnSpPr>
        <p:spPr>
          <a:xfrm>
            <a:off x="1000125" y="285750"/>
            <a:ext cx="8143875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 userDrawn="1"/>
        </p:nvSpPr>
        <p:spPr>
          <a:xfrm rot="5400000">
            <a:off x="4357687" y="2071688"/>
            <a:ext cx="428625" cy="9144000"/>
          </a:xfrm>
          <a:prstGeom prst="rect">
            <a:avLst/>
          </a:prstGeom>
          <a:solidFill>
            <a:srgbClr val="B7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3" name="CaixaDeTexto 12"/>
          <p:cNvSpPr txBox="1"/>
          <p:nvPr userDrawn="1"/>
        </p:nvSpPr>
        <p:spPr>
          <a:xfrm>
            <a:off x="0" y="6327775"/>
            <a:ext cx="9144000" cy="487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pt-PT" sz="2000" b="1">
                <a:solidFill>
                  <a:srgbClr val="262626"/>
                </a:solidFill>
                <a:latin typeface="Arial Rounded MT Bold" pitchFamily="34" charset="0"/>
              </a:rPr>
              <a:t>CienTIC 7</a:t>
            </a:r>
            <a:r>
              <a:rPr lang="pt-PT" sz="3200" b="1">
                <a:solidFill>
                  <a:srgbClr val="262626"/>
                </a:solidFill>
                <a:latin typeface="Arial Rounded MT Bold" pitchFamily="34" charset="0"/>
              </a:rPr>
              <a:t> </a:t>
            </a:r>
            <a:r>
              <a:rPr lang="pt-PT" sz="1400">
                <a:solidFill>
                  <a:srgbClr val="262626"/>
                </a:solidFill>
                <a:latin typeface="Arial Rounded MT Bold" pitchFamily="34" charset="0"/>
              </a:rPr>
              <a:t>Ciências Naturais  - 7.</a:t>
            </a:r>
            <a:r>
              <a:rPr lang="pt-PT" sz="1400" baseline="30000">
                <a:solidFill>
                  <a:srgbClr val="262626"/>
                </a:solidFill>
                <a:latin typeface="Arial Rounded MT Bold" pitchFamily="34" charset="0"/>
              </a:rPr>
              <a:t>o</a:t>
            </a:r>
            <a:r>
              <a:rPr lang="pt-PT" sz="1400">
                <a:solidFill>
                  <a:srgbClr val="262626"/>
                </a:solidFill>
                <a:latin typeface="Arial Rounded MT Bold" pitchFamily="34" charset="0"/>
              </a:rPr>
              <a:t> ano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atraso 5"/>
          <p:cNvSpPr/>
          <p:nvPr/>
        </p:nvSpPr>
        <p:spPr>
          <a:xfrm>
            <a:off x="0" y="500063"/>
            <a:ext cx="1000125" cy="785812"/>
          </a:xfrm>
          <a:prstGeom prst="flowChartDelay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122" name="CaixaDeTexto 6"/>
          <p:cNvSpPr txBox="1">
            <a:spLocks noChangeArrowheads="1"/>
          </p:cNvSpPr>
          <p:nvPr/>
        </p:nvSpPr>
        <p:spPr bwMode="auto">
          <a:xfrm>
            <a:off x="0" y="630238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  <a:latin typeface="Arial Rounded MT Bold" pitchFamily="34" charset="0"/>
              </a:rPr>
              <a:t>A7</a:t>
            </a:r>
          </a:p>
        </p:txBody>
      </p:sp>
      <p:sp>
        <p:nvSpPr>
          <p:cNvPr id="5123" name="CaixaDeTexto 7"/>
          <p:cNvSpPr txBox="1">
            <a:spLocks noChangeArrowheads="1"/>
          </p:cNvSpPr>
          <p:nvPr/>
        </p:nvSpPr>
        <p:spPr bwMode="auto">
          <a:xfrm>
            <a:off x="0" y="1725613"/>
            <a:ext cx="91440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PT" sz="5400" b="1" dirty="0">
                <a:solidFill>
                  <a:srgbClr val="7F7F7F"/>
                </a:solidFill>
              </a:rPr>
              <a:t>Existência</a:t>
            </a:r>
            <a:br>
              <a:rPr lang="pt-PT" sz="5400" b="1" dirty="0">
                <a:solidFill>
                  <a:srgbClr val="7F7F7F"/>
                </a:solidFill>
              </a:rPr>
            </a:br>
            <a:r>
              <a:rPr lang="pt-PT" sz="5400" b="1" dirty="0">
                <a:solidFill>
                  <a:srgbClr val="7F7F7F"/>
                </a:solidFill>
              </a:rPr>
              <a:t>comum</a:t>
            </a:r>
            <a:endParaRPr lang="pt-PT" sz="5400" dirty="0">
              <a:solidFill>
                <a:srgbClr val="7F7F7F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 rot="5400000">
            <a:off x="3500437" y="1214438"/>
            <a:ext cx="2143125" cy="9144000"/>
          </a:xfrm>
          <a:prstGeom prst="rect">
            <a:avLst/>
          </a:prstGeom>
          <a:solidFill>
            <a:srgbClr val="B7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125" name="CaixaDeTexto 9"/>
          <p:cNvSpPr txBox="1">
            <a:spLocks noChangeArrowheads="1"/>
          </p:cNvSpPr>
          <p:nvPr/>
        </p:nvSpPr>
        <p:spPr bwMode="auto">
          <a:xfrm>
            <a:off x="0" y="493395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PT" sz="3600" b="1" dirty="0" err="1">
                <a:solidFill>
                  <a:schemeClr val="bg1"/>
                </a:solidFill>
              </a:rPr>
              <a:t>CienTIC</a:t>
            </a:r>
            <a:r>
              <a:rPr lang="pt-PT" sz="3600" b="1" dirty="0">
                <a:solidFill>
                  <a:schemeClr val="bg1"/>
                </a:solidFill>
              </a:rPr>
              <a:t> 7</a:t>
            </a:r>
          </a:p>
          <a:p>
            <a:pPr algn="ctr"/>
            <a:r>
              <a:rPr lang="pt-PT" sz="2400" dirty="0">
                <a:solidFill>
                  <a:schemeClr val="bg1"/>
                </a:solidFill>
              </a:rPr>
              <a:t>Ciências Naturais  – 7.</a:t>
            </a:r>
            <a:r>
              <a:rPr lang="pt-PT" sz="2400" dirty="0">
                <a:solidFill>
                  <a:schemeClr val="bg1"/>
                </a:solidFill>
                <a:cs typeface="Arial" charset="0"/>
              </a:rPr>
              <a:t>º</a:t>
            </a:r>
            <a:r>
              <a:rPr lang="pt-PT" sz="2400" dirty="0">
                <a:solidFill>
                  <a:schemeClr val="bg1"/>
                </a:solidFill>
              </a:rPr>
              <a:t> ano</a:t>
            </a:r>
          </a:p>
        </p:txBody>
      </p:sp>
      <p:pic>
        <p:nvPicPr>
          <p:cNvPr id="5126" name="Picture 10" descr="LOGO.pdf"/>
          <p:cNvPicPr>
            <a:picLocks noChangeAspect="1"/>
          </p:cNvPicPr>
          <p:nvPr/>
        </p:nvPicPr>
        <p:blipFill>
          <a:blip r:embed="rId2"/>
          <a:srcRect l="12044" t="34444" r="12578" b="48026"/>
          <a:stretch>
            <a:fillRect/>
          </a:stretch>
        </p:blipFill>
        <p:spPr bwMode="auto">
          <a:xfrm>
            <a:off x="3686175" y="5940425"/>
            <a:ext cx="17716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385542" y="5173699"/>
            <a:ext cx="8358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200" dirty="0"/>
              <a:t>Todos os seres vivos são constituídos por </a:t>
            </a:r>
            <a:r>
              <a:rPr lang="pt-PT" sz="2200" b="1" dirty="0">
                <a:solidFill>
                  <a:srgbClr val="953735"/>
                </a:solidFill>
              </a:rPr>
              <a:t>células</a:t>
            </a:r>
            <a:r>
              <a:rPr lang="pt-PT" sz="2200" dirty="0"/>
              <a:t>, a unidade básica da vida.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358188" y="6450013"/>
            <a:ext cx="642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2/8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675" y="967529"/>
            <a:ext cx="2362200" cy="387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920" y="3600450"/>
            <a:ext cx="1931554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9113" y="1467897"/>
            <a:ext cx="2108200" cy="193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257" y="1303044"/>
            <a:ext cx="2302919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52425" y="981075"/>
            <a:ext cx="2524125" cy="252412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6124575" y="1228725"/>
            <a:ext cx="2524125" cy="2524125"/>
          </a:xfrm>
          <a:prstGeom prst="ellips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Conexão recta 10"/>
          <p:cNvCxnSpPr/>
          <p:nvPr/>
        </p:nvCxnSpPr>
        <p:spPr>
          <a:xfrm>
            <a:off x="2390778" y="1247778"/>
            <a:ext cx="1333497" cy="1009647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 flipV="1">
            <a:off x="2319338" y="2266952"/>
            <a:ext cx="1385887" cy="1023936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>
            <a:stCxn id="9" idx="2"/>
          </p:cNvCxnSpPr>
          <p:nvPr/>
        </p:nvCxnSpPr>
        <p:spPr>
          <a:xfrm rot="10800000" flipV="1">
            <a:off x="6032207" y="2490787"/>
            <a:ext cx="92368" cy="1521233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/>
          <p:nvPr/>
        </p:nvCxnSpPr>
        <p:spPr>
          <a:xfrm rot="10800000" flipV="1">
            <a:off x="6010940" y="3738561"/>
            <a:ext cx="1585248" cy="273457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1187855" y="3089790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 dirty="0" smtClean="0"/>
              <a:t>Célula</a:t>
            </a:r>
            <a:endParaRPr lang="pt-PT" sz="1600" b="1" dirty="0"/>
          </a:p>
        </p:txBody>
      </p:sp>
      <p:sp>
        <p:nvSpPr>
          <p:cNvPr id="33" name="CaixaDeTexto 32"/>
          <p:cNvSpPr txBox="1">
            <a:spLocks noChangeArrowheads="1"/>
          </p:cNvSpPr>
          <p:nvPr/>
        </p:nvSpPr>
        <p:spPr bwMode="auto">
          <a:xfrm>
            <a:off x="6979056" y="3309529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 dirty="0" smtClean="0"/>
              <a:t>Célula</a:t>
            </a:r>
            <a:endParaRPr lang="pt-P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928987">
            <a:off x="1341824" y="2890722"/>
            <a:ext cx="913513" cy="278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ixaDeTexto 17"/>
          <p:cNvSpPr txBox="1"/>
          <p:nvPr/>
        </p:nvSpPr>
        <p:spPr>
          <a:xfrm>
            <a:off x="8358188" y="6450013"/>
            <a:ext cx="642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3</a:t>
            </a: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/8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0402" y="836025"/>
            <a:ext cx="2275772" cy="227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3602" y="836025"/>
            <a:ext cx="2275772" cy="227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740" y="836024"/>
            <a:ext cx="2267101" cy="226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1542" y="3252346"/>
            <a:ext cx="2547746" cy="202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954" y="3147842"/>
            <a:ext cx="2498059" cy="229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CaixaDeTexto 41"/>
          <p:cNvSpPr txBox="1">
            <a:spLocks noChangeArrowheads="1"/>
          </p:cNvSpPr>
          <p:nvPr/>
        </p:nvSpPr>
        <p:spPr bwMode="auto">
          <a:xfrm>
            <a:off x="645607" y="5565286"/>
            <a:ext cx="2218019" cy="27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Célula </a:t>
            </a:r>
            <a:r>
              <a:rPr lang="pt-PT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procariótica</a:t>
            </a:r>
            <a:endParaRPr lang="pt-P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CaixaDeTexto 41"/>
          <p:cNvSpPr txBox="1">
            <a:spLocks noChangeArrowheads="1"/>
          </p:cNvSpPr>
          <p:nvPr/>
        </p:nvSpPr>
        <p:spPr bwMode="auto">
          <a:xfrm>
            <a:off x="3353368" y="5565286"/>
            <a:ext cx="22180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Célula </a:t>
            </a:r>
            <a:r>
              <a:rPr lang="pt-PT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r>
              <a:rPr lang="pt-PT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cariótica</a:t>
            </a:r>
            <a:endParaRPr lang="pt-PT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P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vegetal</a:t>
            </a:r>
            <a:endParaRPr lang="pt-P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CaixaDeTexto 41"/>
          <p:cNvSpPr txBox="1">
            <a:spLocks noChangeArrowheads="1"/>
          </p:cNvSpPr>
          <p:nvPr/>
        </p:nvSpPr>
        <p:spPr bwMode="auto">
          <a:xfrm>
            <a:off x="6238336" y="5565286"/>
            <a:ext cx="22180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Célula </a:t>
            </a:r>
            <a:r>
              <a:rPr lang="pt-PT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r>
              <a:rPr lang="pt-PT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cariótica</a:t>
            </a:r>
            <a:endParaRPr lang="pt-PT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P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animal</a:t>
            </a:r>
            <a:endParaRPr lang="pt-P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 flipV="1">
            <a:off x="1694120" y="2381692"/>
            <a:ext cx="354419" cy="14389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4486940" y="1559441"/>
            <a:ext cx="439479" cy="1800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 flipV="1">
            <a:off x="6691424" y="2020184"/>
            <a:ext cx="283536" cy="14034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54806">
            <a:off x="3624622" y="1271897"/>
            <a:ext cx="1562818" cy="476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1189221" y="3412794"/>
            <a:ext cx="193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 dirty="0"/>
              <a:t>Membrana celular</a:t>
            </a:r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4001351" y="1169323"/>
            <a:ext cx="184655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b="1" dirty="0" smtClean="0"/>
              <a:t>Material genético</a:t>
            </a:r>
            <a:endParaRPr lang="pt-PT" sz="1600" b="1" dirty="0"/>
          </a:p>
        </p:txBody>
      </p:sp>
      <p:grpSp>
        <p:nvGrpSpPr>
          <p:cNvPr id="2" name="Grupo 44"/>
          <p:cNvGrpSpPr>
            <a:grpSpLocks/>
          </p:cNvGrpSpPr>
          <p:nvPr/>
        </p:nvGrpSpPr>
        <p:grpSpPr bwMode="auto">
          <a:xfrm>
            <a:off x="3927475" y="1173974"/>
            <a:ext cx="300038" cy="300037"/>
            <a:chOff x="449705" y="2668249"/>
            <a:chExt cx="299803" cy="299803"/>
          </a:xfrm>
        </p:grpSpPr>
        <p:sp>
          <p:nvSpPr>
            <p:cNvPr id="44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313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 dirty="0">
                  <a:solidFill>
                    <a:schemeClr val="bg1"/>
                  </a:solidFill>
                  <a:latin typeface="Arial Rounded MT Bold" pitchFamily="34" charset="0"/>
                </a:rPr>
                <a:t>A</a:t>
              </a:r>
            </a:p>
          </p:txBody>
        </p:sp>
      </p:grpSp>
      <p:grpSp>
        <p:nvGrpSpPr>
          <p:cNvPr id="3" name="Grupo 47"/>
          <p:cNvGrpSpPr>
            <a:grpSpLocks/>
          </p:cNvGrpSpPr>
          <p:nvPr/>
        </p:nvGrpSpPr>
        <p:grpSpPr bwMode="auto">
          <a:xfrm>
            <a:off x="2846351" y="3438303"/>
            <a:ext cx="300038" cy="300038"/>
            <a:chOff x="449705" y="2668249"/>
            <a:chExt cx="299803" cy="299803"/>
          </a:xfrm>
        </p:grpSpPr>
        <p:sp>
          <p:nvSpPr>
            <p:cNvPr id="49" name="Oval 48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311" name="CaixaDeTexto 49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 dirty="0">
                  <a:solidFill>
                    <a:schemeClr val="bg1"/>
                  </a:solidFill>
                  <a:latin typeface="Arial Rounded MT Bold" pitchFamily="34" charset="0"/>
                </a:rPr>
                <a:t>C</a:t>
              </a:r>
              <a:endParaRPr lang="pt-PT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8358188" y="6450013"/>
            <a:ext cx="642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4/8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5199692" y="2751285"/>
            <a:ext cx="15872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 dirty="0" smtClean="0"/>
              <a:t>Parede celular</a:t>
            </a:r>
            <a:endParaRPr lang="pt-PT" sz="1600" b="1" dirty="0"/>
          </a:p>
        </p:txBody>
      </p:sp>
      <p:grpSp>
        <p:nvGrpSpPr>
          <p:cNvPr id="4" name="Grupo 47"/>
          <p:cNvGrpSpPr>
            <a:grpSpLocks/>
          </p:cNvGrpSpPr>
          <p:nvPr/>
        </p:nvGrpSpPr>
        <p:grpSpPr bwMode="auto">
          <a:xfrm>
            <a:off x="5169860" y="2743568"/>
            <a:ext cx="300038" cy="300038"/>
            <a:chOff x="449705" y="2668249"/>
            <a:chExt cx="299803" cy="299803"/>
          </a:xfrm>
        </p:grpSpPr>
        <p:sp>
          <p:nvSpPr>
            <p:cNvPr id="34" name="Oval 3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309" name="CaixaDeTexto 49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 dirty="0">
                  <a:solidFill>
                    <a:schemeClr val="bg1"/>
                  </a:solidFill>
                  <a:latin typeface="Arial Rounded MT Bold" pitchFamily="34" charset="0"/>
                </a:rPr>
                <a:t>D</a:t>
              </a:r>
              <a:endParaRPr lang="pt-PT" b="1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1294181" y="1686293"/>
            <a:ext cx="12906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 dirty="0"/>
              <a:t>Citoplasma</a:t>
            </a:r>
          </a:p>
        </p:txBody>
      </p:sp>
      <p:grpSp>
        <p:nvGrpSpPr>
          <p:cNvPr id="5" name="Grupo 47"/>
          <p:cNvGrpSpPr>
            <a:grpSpLocks/>
          </p:cNvGrpSpPr>
          <p:nvPr/>
        </p:nvGrpSpPr>
        <p:grpSpPr bwMode="auto">
          <a:xfrm>
            <a:off x="2311622" y="1699622"/>
            <a:ext cx="300038" cy="300037"/>
            <a:chOff x="449705" y="2668249"/>
            <a:chExt cx="299803" cy="299803"/>
          </a:xfrm>
        </p:grpSpPr>
        <p:sp>
          <p:nvSpPr>
            <p:cNvPr id="48" name="Oval 47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307" name="CaixaDeTexto 49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 dirty="0">
                  <a:solidFill>
                    <a:schemeClr val="bg1"/>
                  </a:solidFill>
                  <a:latin typeface="Arial Rounded MT Bold" pitchFamily="34" charset="0"/>
                </a:rPr>
                <a:t>B</a:t>
              </a:r>
            </a:p>
          </p:txBody>
        </p:sp>
      </p:grpSp>
      <p:grpSp>
        <p:nvGrpSpPr>
          <p:cNvPr id="6" name="Grupo 29"/>
          <p:cNvGrpSpPr/>
          <p:nvPr/>
        </p:nvGrpSpPr>
        <p:grpSpPr>
          <a:xfrm>
            <a:off x="5876260" y="4736878"/>
            <a:ext cx="2346179" cy="344488"/>
            <a:chOff x="5876260" y="4736878"/>
            <a:chExt cx="2346179" cy="344488"/>
          </a:xfrm>
        </p:grpSpPr>
        <p:sp>
          <p:nvSpPr>
            <p:cNvPr id="41" name="Rectângulo arredondado 40"/>
            <p:cNvSpPr/>
            <p:nvPr/>
          </p:nvSpPr>
          <p:spPr bwMode="auto">
            <a:xfrm>
              <a:off x="5876260" y="4736878"/>
              <a:ext cx="2332075" cy="344488"/>
            </a:xfrm>
            <a:prstGeom prst="roundRect">
              <a:avLst/>
            </a:prstGeom>
            <a:solidFill>
              <a:srgbClr val="F86B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2305" name="CaixaDeTexto 41"/>
            <p:cNvSpPr txBox="1">
              <a:spLocks noChangeArrowheads="1"/>
            </p:cNvSpPr>
            <p:nvPr/>
          </p:nvSpPr>
          <p:spPr bwMode="auto">
            <a:xfrm>
              <a:off x="6004420" y="4757213"/>
              <a:ext cx="2218019" cy="276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pt-PT" b="1" dirty="0">
                  <a:solidFill>
                    <a:schemeClr val="bg1"/>
                  </a:solidFill>
                </a:rPr>
                <a:t>Célula </a:t>
              </a:r>
              <a:r>
                <a:rPr lang="pt-PT" b="1" dirty="0" err="1" smtClean="0">
                  <a:solidFill>
                    <a:schemeClr val="bg1"/>
                  </a:solidFill>
                </a:rPr>
                <a:t>procariótica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300" name="Line 28"/>
          <p:cNvSpPr>
            <a:spLocks noChangeShapeType="1"/>
          </p:cNvSpPr>
          <p:nvPr/>
        </p:nvSpPr>
        <p:spPr bwMode="auto">
          <a:xfrm flipH="1">
            <a:off x="3615070" y="1460204"/>
            <a:ext cx="404038" cy="772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2301" name="Line 29"/>
          <p:cNvSpPr>
            <a:spLocks noChangeShapeType="1"/>
          </p:cNvSpPr>
          <p:nvPr/>
        </p:nvSpPr>
        <p:spPr bwMode="auto">
          <a:xfrm flipV="1">
            <a:off x="3109876" y="2880131"/>
            <a:ext cx="601663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2302" name="Line 30"/>
          <p:cNvSpPr>
            <a:spLocks noChangeShapeType="1"/>
          </p:cNvSpPr>
          <p:nvPr/>
        </p:nvSpPr>
        <p:spPr bwMode="auto">
          <a:xfrm flipH="1">
            <a:off x="4005780" y="2900164"/>
            <a:ext cx="1161644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2303" name="Line 31"/>
          <p:cNvSpPr>
            <a:spLocks noChangeShapeType="1"/>
          </p:cNvSpPr>
          <p:nvPr/>
        </p:nvSpPr>
        <p:spPr bwMode="auto">
          <a:xfrm>
            <a:off x="2601432" y="1878418"/>
            <a:ext cx="796261" cy="1939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0263" y="1385888"/>
            <a:ext cx="5167312" cy="410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522288" y="3708400"/>
            <a:ext cx="157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/>
              <a:t>Parede celular</a:t>
            </a:r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6699250" y="2159000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/>
              <a:t>Núcleo</a:t>
            </a:r>
          </a:p>
        </p:txBody>
      </p:sp>
      <p:grpSp>
        <p:nvGrpSpPr>
          <p:cNvPr id="2" name="Grupo 44"/>
          <p:cNvGrpSpPr>
            <a:grpSpLocks/>
          </p:cNvGrpSpPr>
          <p:nvPr/>
        </p:nvGrpSpPr>
        <p:grpSpPr bwMode="auto">
          <a:xfrm>
            <a:off x="6696075" y="2184400"/>
            <a:ext cx="300038" cy="300038"/>
            <a:chOff x="449705" y="2668249"/>
            <a:chExt cx="299803" cy="299803"/>
          </a:xfrm>
        </p:grpSpPr>
        <p:sp>
          <p:nvSpPr>
            <p:cNvPr id="44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275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A</a:t>
              </a:r>
            </a:p>
          </p:txBody>
        </p:sp>
      </p:grpSp>
      <p:grpSp>
        <p:nvGrpSpPr>
          <p:cNvPr id="3" name="Grupo 47"/>
          <p:cNvGrpSpPr>
            <a:grpSpLocks/>
          </p:cNvGrpSpPr>
          <p:nvPr/>
        </p:nvGrpSpPr>
        <p:grpSpPr bwMode="auto">
          <a:xfrm>
            <a:off x="1768475" y="3725863"/>
            <a:ext cx="300038" cy="300037"/>
            <a:chOff x="449705" y="2668249"/>
            <a:chExt cx="299803" cy="299803"/>
          </a:xfrm>
        </p:grpSpPr>
        <p:sp>
          <p:nvSpPr>
            <p:cNvPr id="49" name="Oval 48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273" name="CaixaDeTexto 49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F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8358188" y="6450013"/>
            <a:ext cx="642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5</a:t>
            </a: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/8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601663" y="4654550"/>
            <a:ext cx="1912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/>
              <a:t>Membrana celular</a:t>
            </a:r>
          </a:p>
        </p:txBody>
      </p:sp>
      <p:grpSp>
        <p:nvGrpSpPr>
          <p:cNvPr id="33" name="Grupo 47"/>
          <p:cNvGrpSpPr>
            <a:grpSpLocks/>
          </p:cNvGrpSpPr>
          <p:nvPr/>
        </p:nvGrpSpPr>
        <p:grpSpPr bwMode="auto">
          <a:xfrm>
            <a:off x="2214563" y="4649788"/>
            <a:ext cx="300037" cy="300037"/>
            <a:chOff x="449705" y="2668249"/>
            <a:chExt cx="299803" cy="299803"/>
          </a:xfrm>
        </p:grpSpPr>
        <p:sp>
          <p:nvSpPr>
            <p:cNvPr id="34" name="Oval 3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271" name="CaixaDeTexto 49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E</a:t>
              </a:r>
            </a:p>
          </p:txBody>
        </p:sp>
      </p:grp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7258050" y="4305300"/>
            <a:ext cx="1312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/>
              <a:t>Cloroplasto</a:t>
            </a:r>
          </a:p>
        </p:txBody>
      </p:sp>
      <p:sp>
        <p:nvSpPr>
          <p:cNvPr id="39" name="CaixaDeTexto 38"/>
          <p:cNvSpPr txBox="1">
            <a:spLocks noChangeArrowheads="1"/>
          </p:cNvSpPr>
          <p:nvPr/>
        </p:nvSpPr>
        <p:spPr bwMode="auto">
          <a:xfrm>
            <a:off x="6905625" y="4945063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/>
              <a:t>Mitocôndria</a:t>
            </a:r>
          </a:p>
        </p:txBody>
      </p:sp>
      <p:grpSp>
        <p:nvGrpSpPr>
          <p:cNvPr id="42" name="Grupo 47"/>
          <p:cNvGrpSpPr>
            <a:grpSpLocks/>
          </p:cNvGrpSpPr>
          <p:nvPr/>
        </p:nvGrpSpPr>
        <p:grpSpPr bwMode="auto">
          <a:xfrm>
            <a:off x="6919913" y="4949825"/>
            <a:ext cx="300037" cy="300038"/>
            <a:chOff x="449705" y="2668249"/>
            <a:chExt cx="299803" cy="299803"/>
          </a:xfrm>
        </p:grpSpPr>
        <p:sp>
          <p:nvSpPr>
            <p:cNvPr id="43" name="Oval 42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269" name="CaixaDeTexto 49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C</a:t>
              </a:r>
            </a:p>
          </p:txBody>
        </p:sp>
      </p:grpSp>
      <p:grpSp>
        <p:nvGrpSpPr>
          <p:cNvPr id="46" name="Grupo 47"/>
          <p:cNvGrpSpPr>
            <a:grpSpLocks/>
          </p:cNvGrpSpPr>
          <p:nvPr/>
        </p:nvGrpSpPr>
        <p:grpSpPr bwMode="auto">
          <a:xfrm>
            <a:off x="7261225" y="4335463"/>
            <a:ext cx="300038" cy="300037"/>
            <a:chOff x="449705" y="2668249"/>
            <a:chExt cx="299803" cy="299803"/>
          </a:xfrm>
        </p:grpSpPr>
        <p:sp>
          <p:nvSpPr>
            <p:cNvPr id="48" name="Oval 47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267" name="CaixaDeTexto 49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B</a:t>
              </a:r>
            </a:p>
          </p:txBody>
        </p:sp>
      </p:grpSp>
      <p:sp>
        <p:nvSpPr>
          <p:cNvPr id="53" name="CaixaDeTexto 52"/>
          <p:cNvSpPr txBox="1">
            <a:spLocks noChangeArrowheads="1"/>
          </p:cNvSpPr>
          <p:nvPr/>
        </p:nvSpPr>
        <p:spPr bwMode="auto">
          <a:xfrm>
            <a:off x="1822450" y="5184775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/>
              <a:t>Citoplasma</a:t>
            </a:r>
          </a:p>
        </p:txBody>
      </p:sp>
      <p:grpSp>
        <p:nvGrpSpPr>
          <p:cNvPr id="54" name="Grupo 47"/>
          <p:cNvGrpSpPr>
            <a:grpSpLocks/>
          </p:cNvGrpSpPr>
          <p:nvPr/>
        </p:nvGrpSpPr>
        <p:grpSpPr bwMode="auto">
          <a:xfrm>
            <a:off x="2813050" y="5216525"/>
            <a:ext cx="300038" cy="300038"/>
            <a:chOff x="449705" y="2668249"/>
            <a:chExt cx="299803" cy="299803"/>
          </a:xfrm>
        </p:grpSpPr>
        <p:sp>
          <p:nvSpPr>
            <p:cNvPr id="55" name="Oval 54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265" name="CaixaDeTexto 55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D</a:t>
              </a:r>
            </a:p>
          </p:txBody>
        </p:sp>
      </p:grpSp>
      <p:grpSp>
        <p:nvGrpSpPr>
          <p:cNvPr id="10255" name="Grupo 59"/>
          <p:cNvGrpSpPr>
            <a:grpSpLocks/>
          </p:cNvGrpSpPr>
          <p:nvPr/>
        </p:nvGrpSpPr>
        <p:grpSpPr bwMode="auto">
          <a:xfrm>
            <a:off x="5649913" y="1203325"/>
            <a:ext cx="1693862" cy="346075"/>
            <a:chOff x="7180289" y="464696"/>
            <a:chExt cx="1693889" cy="344773"/>
          </a:xfrm>
        </p:grpSpPr>
        <p:sp>
          <p:nvSpPr>
            <p:cNvPr id="59" name="Rectângulo arredondado 58"/>
            <p:cNvSpPr/>
            <p:nvPr/>
          </p:nvSpPr>
          <p:spPr>
            <a:xfrm>
              <a:off x="7180289" y="464696"/>
              <a:ext cx="1693889" cy="344773"/>
            </a:xfrm>
            <a:prstGeom prst="roundRect">
              <a:avLst/>
            </a:prstGeom>
            <a:solidFill>
              <a:srgbClr val="F86B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0263" name="CaixaDeTexto 57"/>
            <p:cNvSpPr txBox="1">
              <a:spLocks noChangeArrowheads="1"/>
            </p:cNvSpPr>
            <p:nvPr/>
          </p:nvSpPr>
          <p:spPr bwMode="auto">
            <a:xfrm>
              <a:off x="7267603" y="485256"/>
              <a:ext cx="1576412" cy="273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pt-PT" b="1" dirty="0">
                  <a:solidFill>
                    <a:schemeClr val="bg1"/>
                  </a:solidFill>
                </a:rPr>
                <a:t>Célula vegetal</a:t>
              </a:r>
            </a:p>
          </p:txBody>
        </p:sp>
      </p:grpSp>
      <p:sp>
        <p:nvSpPr>
          <p:cNvPr id="10256" name="Line 38"/>
          <p:cNvSpPr>
            <a:spLocks noChangeShapeType="1"/>
          </p:cNvSpPr>
          <p:nvPr/>
        </p:nvSpPr>
        <p:spPr bwMode="auto">
          <a:xfrm flipH="1">
            <a:off x="5710238" y="2368550"/>
            <a:ext cx="981075" cy="18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0257" name="Line 39"/>
          <p:cNvSpPr>
            <a:spLocks noChangeShapeType="1"/>
          </p:cNvSpPr>
          <p:nvPr/>
        </p:nvSpPr>
        <p:spPr bwMode="auto">
          <a:xfrm flipH="1" flipV="1">
            <a:off x="5989638" y="3963988"/>
            <a:ext cx="1265237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0258" name="Line 40"/>
          <p:cNvSpPr>
            <a:spLocks noChangeShapeType="1"/>
          </p:cNvSpPr>
          <p:nvPr/>
        </p:nvSpPr>
        <p:spPr bwMode="auto">
          <a:xfrm flipH="1" flipV="1">
            <a:off x="4810124" y="3695699"/>
            <a:ext cx="2106613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0259" name="Line 41"/>
          <p:cNvSpPr>
            <a:spLocks noChangeShapeType="1"/>
          </p:cNvSpPr>
          <p:nvPr/>
        </p:nvSpPr>
        <p:spPr bwMode="auto">
          <a:xfrm flipV="1">
            <a:off x="2066925" y="3605213"/>
            <a:ext cx="1271588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0260" name="Line 42"/>
          <p:cNvSpPr>
            <a:spLocks noChangeShapeType="1"/>
          </p:cNvSpPr>
          <p:nvPr/>
        </p:nvSpPr>
        <p:spPr bwMode="auto">
          <a:xfrm flipV="1">
            <a:off x="2514600" y="4241800"/>
            <a:ext cx="1155700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0261" name="Line 43"/>
          <p:cNvSpPr>
            <a:spLocks noChangeShapeType="1"/>
          </p:cNvSpPr>
          <p:nvPr/>
        </p:nvSpPr>
        <p:spPr bwMode="auto">
          <a:xfrm flipV="1">
            <a:off x="3065463" y="3962400"/>
            <a:ext cx="1068387" cy="128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/>
      <p:bldP spid="38" grpId="0"/>
      <p:bldP spid="39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3163" y="1328739"/>
            <a:ext cx="4567237" cy="420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806450" y="4589463"/>
            <a:ext cx="193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/>
              <a:t>Membrana celular</a:t>
            </a:r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1570038" y="779463"/>
            <a:ext cx="868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/>
              <a:t>Núcleo</a:t>
            </a:r>
          </a:p>
        </p:txBody>
      </p:sp>
      <p:grpSp>
        <p:nvGrpSpPr>
          <p:cNvPr id="2" name="Grupo 44"/>
          <p:cNvGrpSpPr>
            <a:grpSpLocks/>
          </p:cNvGrpSpPr>
          <p:nvPr/>
        </p:nvGrpSpPr>
        <p:grpSpPr bwMode="auto">
          <a:xfrm>
            <a:off x="2098675" y="769938"/>
            <a:ext cx="300038" cy="300037"/>
            <a:chOff x="449705" y="2668249"/>
            <a:chExt cx="299803" cy="299803"/>
          </a:xfrm>
        </p:grpSpPr>
        <p:sp>
          <p:nvSpPr>
            <p:cNvPr id="44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313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A</a:t>
              </a:r>
            </a:p>
          </p:txBody>
        </p:sp>
      </p:grpSp>
      <p:grpSp>
        <p:nvGrpSpPr>
          <p:cNvPr id="3" name="Grupo 47"/>
          <p:cNvGrpSpPr>
            <a:grpSpLocks/>
          </p:cNvGrpSpPr>
          <p:nvPr/>
        </p:nvGrpSpPr>
        <p:grpSpPr bwMode="auto">
          <a:xfrm>
            <a:off x="2435225" y="4629150"/>
            <a:ext cx="300038" cy="300038"/>
            <a:chOff x="449705" y="2668249"/>
            <a:chExt cx="299803" cy="299803"/>
          </a:xfrm>
        </p:grpSpPr>
        <p:sp>
          <p:nvSpPr>
            <p:cNvPr id="49" name="Oval 48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311" name="CaixaDeTexto 49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E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8358188" y="6450013"/>
            <a:ext cx="642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6</a:t>
            </a: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/8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6702425" y="4090988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/>
              <a:t>Mitocôndria</a:t>
            </a:r>
          </a:p>
        </p:txBody>
      </p:sp>
      <p:grpSp>
        <p:nvGrpSpPr>
          <p:cNvPr id="4" name="Grupo 47"/>
          <p:cNvGrpSpPr>
            <a:grpSpLocks/>
          </p:cNvGrpSpPr>
          <p:nvPr/>
        </p:nvGrpSpPr>
        <p:grpSpPr bwMode="auto">
          <a:xfrm>
            <a:off x="6715125" y="4111625"/>
            <a:ext cx="300038" cy="300038"/>
            <a:chOff x="449705" y="2668249"/>
            <a:chExt cx="299803" cy="299803"/>
          </a:xfrm>
        </p:grpSpPr>
        <p:sp>
          <p:nvSpPr>
            <p:cNvPr id="34" name="Oval 3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309" name="CaixaDeTexto 49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C</a:t>
              </a:r>
            </a:p>
          </p:txBody>
        </p:sp>
      </p:grp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6929438" y="2444750"/>
            <a:ext cx="12906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/>
              <a:t>Citoplasma</a:t>
            </a:r>
          </a:p>
        </p:txBody>
      </p:sp>
      <p:grpSp>
        <p:nvGrpSpPr>
          <p:cNvPr id="6" name="Grupo 47"/>
          <p:cNvGrpSpPr>
            <a:grpSpLocks/>
          </p:cNvGrpSpPr>
          <p:nvPr/>
        </p:nvGrpSpPr>
        <p:grpSpPr bwMode="auto">
          <a:xfrm>
            <a:off x="6911975" y="2436813"/>
            <a:ext cx="300038" cy="300037"/>
            <a:chOff x="449705" y="2668249"/>
            <a:chExt cx="299803" cy="299803"/>
          </a:xfrm>
        </p:grpSpPr>
        <p:sp>
          <p:nvSpPr>
            <p:cNvPr id="48" name="Oval 47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307" name="CaixaDeTexto 49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B</a:t>
              </a:r>
            </a:p>
          </p:txBody>
        </p:sp>
      </p:grpSp>
      <p:grpSp>
        <p:nvGrpSpPr>
          <p:cNvPr id="12299" name="Grupo 36"/>
          <p:cNvGrpSpPr>
            <a:grpSpLocks/>
          </p:cNvGrpSpPr>
          <p:nvPr/>
        </p:nvGrpSpPr>
        <p:grpSpPr bwMode="auto">
          <a:xfrm>
            <a:off x="6373813" y="5318125"/>
            <a:ext cx="1693862" cy="344488"/>
            <a:chOff x="7180289" y="464696"/>
            <a:chExt cx="1693889" cy="344773"/>
          </a:xfrm>
        </p:grpSpPr>
        <p:sp>
          <p:nvSpPr>
            <p:cNvPr id="41" name="Rectângulo arredondado 40"/>
            <p:cNvSpPr/>
            <p:nvPr/>
          </p:nvSpPr>
          <p:spPr>
            <a:xfrm>
              <a:off x="7180289" y="464696"/>
              <a:ext cx="1693889" cy="344773"/>
            </a:xfrm>
            <a:prstGeom prst="roundRect">
              <a:avLst/>
            </a:prstGeom>
            <a:solidFill>
              <a:srgbClr val="F86B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2305" name="CaixaDeTexto 41"/>
            <p:cNvSpPr txBox="1">
              <a:spLocks noChangeArrowheads="1"/>
            </p:cNvSpPr>
            <p:nvPr/>
          </p:nvSpPr>
          <p:spPr bwMode="auto">
            <a:xfrm>
              <a:off x="7267654" y="485047"/>
              <a:ext cx="15765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pt-PT" b="1">
                  <a:solidFill>
                    <a:schemeClr val="bg1"/>
                  </a:solidFill>
                </a:rPr>
                <a:t>Célula animal</a:t>
              </a:r>
            </a:p>
          </p:txBody>
        </p:sp>
      </p:grpSp>
      <p:sp>
        <p:nvSpPr>
          <p:cNvPr id="12300" name="Line 28"/>
          <p:cNvSpPr>
            <a:spLocks noChangeShapeType="1"/>
          </p:cNvSpPr>
          <p:nvPr/>
        </p:nvSpPr>
        <p:spPr bwMode="auto">
          <a:xfrm>
            <a:off x="2376488" y="1020763"/>
            <a:ext cx="1631950" cy="89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2301" name="Line 29"/>
          <p:cNvSpPr>
            <a:spLocks noChangeShapeType="1"/>
          </p:cNvSpPr>
          <p:nvPr/>
        </p:nvSpPr>
        <p:spPr bwMode="auto">
          <a:xfrm flipV="1">
            <a:off x="2698750" y="4049713"/>
            <a:ext cx="601663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2302" name="Line 30"/>
          <p:cNvSpPr>
            <a:spLocks noChangeShapeType="1"/>
          </p:cNvSpPr>
          <p:nvPr/>
        </p:nvSpPr>
        <p:spPr bwMode="auto">
          <a:xfrm flipH="1" flipV="1">
            <a:off x="5799138" y="3895725"/>
            <a:ext cx="90646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2303" name="Line 31"/>
          <p:cNvSpPr>
            <a:spLocks noChangeShapeType="1"/>
          </p:cNvSpPr>
          <p:nvPr/>
        </p:nvSpPr>
        <p:spPr bwMode="auto">
          <a:xfrm flipH="1">
            <a:off x="6197600" y="2668588"/>
            <a:ext cx="73977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8358188" y="6450013"/>
            <a:ext cx="642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7</a:t>
            </a: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/8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14611" name="Group 275"/>
          <p:cNvGraphicFramePr>
            <a:graphicFrameLocks noGrp="1"/>
          </p:cNvGraphicFramePr>
          <p:nvPr/>
        </p:nvGraphicFramePr>
        <p:xfrm>
          <a:off x="639763" y="801688"/>
          <a:ext cx="7867650" cy="5111750"/>
        </p:xfrm>
        <a:graphic>
          <a:graphicData uri="http://schemas.openxmlformats.org/drawingml/2006/table">
            <a:tbl>
              <a:tblPr/>
              <a:tblGrid>
                <a:gridCol w="1966912"/>
                <a:gridCol w="1966913"/>
                <a:gridCol w="1966912"/>
                <a:gridCol w="1966913"/>
              </a:tblGrid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Constituinte celular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Célula </a:t>
                      </a:r>
                      <a:r>
                        <a:rPr kumimoji="0" lang="pt-P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procariótica</a:t>
                      </a:r>
                      <a:endParaRPr kumimoji="0" lang="pt-P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Célula eucariótica animal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Célula eucariótica vegetal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Material genético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Citoplasma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Mitocôndrias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Cloroplastos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Membrana celular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Parede celular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2790825" y="1665288"/>
            <a:ext cx="1593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solidFill>
                  <a:srgbClr val="000000"/>
                </a:solidFill>
              </a:rPr>
              <a:t>Condensado</a:t>
            </a:r>
          </a:p>
          <a:p>
            <a:pPr algn="ctr"/>
            <a:r>
              <a:rPr lang="pt-PT" sz="1600" b="1">
                <a:solidFill>
                  <a:srgbClr val="000000"/>
                </a:solidFill>
              </a:rPr>
              <a:t>no citoplasma</a:t>
            </a:r>
            <a:endParaRPr lang="pt-PT" sz="1600" b="1"/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5276850" y="1773238"/>
            <a:ext cx="254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solidFill>
                  <a:srgbClr val="000000"/>
                </a:solidFill>
              </a:rPr>
              <a:t>Organizado no núcleo</a:t>
            </a:r>
            <a:endParaRPr lang="pt-PT" sz="1600" b="1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2776538" y="2389188"/>
            <a:ext cx="1593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solidFill>
                  <a:srgbClr val="000000"/>
                </a:solidFill>
              </a:rPr>
              <a:t>Com algumas estruturas</a:t>
            </a:r>
            <a:endParaRPr lang="pt-PT" sz="1600" b="1"/>
          </a:p>
        </p:txBody>
      </p: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2803525" y="3268663"/>
            <a:ext cx="159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solidFill>
                  <a:srgbClr val="000000"/>
                </a:solidFill>
              </a:rPr>
              <a:t>Ausentes</a:t>
            </a:r>
            <a:endParaRPr lang="pt-PT" sz="1600" b="1"/>
          </a:p>
        </p:txBody>
      </p:sp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4953000" y="2552700"/>
            <a:ext cx="3178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solidFill>
                  <a:srgbClr val="000000"/>
                </a:solidFill>
              </a:rPr>
              <a:t>Com numerosos organelos</a:t>
            </a:r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5729288" y="3268663"/>
            <a:ext cx="159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solidFill>
                  <a:srgbClr val="000000"/>
                </a:solidFill>
              </a:rPr>
              <a:t>Presentes</a:t>
            </a:r>
            <a:endParaRPr lang="pt-PT" sz="1600" b="1"/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3789363" y="3978275"/>
            <a:ext cx="159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solidFill>
                  <a:srgbClr val="000000"/>
                </a:solidFill>
              </a:rPr>
              <a:t>Ausentes</a:t>
            </a:r>
            <a:endParaRPr lang="pt-PT" sz="1600" b="1"/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6740525" y="3978275"/>
            <a:ext cx="159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solidFill>
                  <a:srgbClr val="000000"/>
                </a:solidFill>
              </a:rPr>
              <a:t>Presentes</a:t>
            </a:r>
            <a:endParaRPr lang="pt-PT" sz="1600" b="1"/>
          </a:p>
        </p:txBody>
      </p: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4789488" y="4687888"/>
            <a:ext cx="159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solidFill>
                  <a:srgbClr val="000000"/>
                </a:solidFill>
              </a:rPr>
              <a:t>Presente</a:t>
            </a:r>
            <a:endParaRPr lang="pt-PT" sz="1600" b="1"/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2784475" y="5384800"/>
            <a:ext cx="159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solidFill>
                  <a:srgbClr val="000000"/>
                </a:solidFill>
              </a:rPr>
              <a:t>Presente</a:t>
            </a:r>
            <a:endParaRPr lang="pt-PT" sz="1600" b="1"/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6742113" y="5397500"/>
            <a:ext cx="159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solidFill>
                  <a:srgbClr val="000000"/>
                </a:solidFill>
              </a:rPr>
              <a:t>Presente</a:t>
            </a:r>
            <a:endParaRPr lang="pt-PT" sz="1600" b="1"/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4776788" y="5397500"/>
            <a:ext cx="159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solidFill>
                  <a:srgbClr val="000000"/>
                </a:solidFill>
              </a:rPr>
              <a:t>Ausente</a:t>
            </a:r>
            <a:endParaRPr lang="pt-PT" sz="1600" b="1"/>
          </a:p>
        </p:txBody>
      </p:sp>
      <p:grpSp>
        <p:nvGrpSpPr>
          <p:cNvPr id="2" name="Grupo 44"/>
          <p:cNvGrpSpPr>
            <a:grpSpLocks/>
          </p:cNvGrpSpPr>
          <p:nvPr/>
        </p:nvGrpSpPr>
        <p:grpSpPr bwMode="auto">
          <a:xfrm>
            <a:off x="3400425" y="1827213"/>
            <a:ext cx="300038" cy="300037"/>
            <a:chOff x="449705" y="2668249"/>
            <a:chExt cx="299803" cy="299803"/>
          </a:xfrm>
        </p:grpSpPr>
        <p:sp>
          <p:nvSpPr>
            <p:cNvPr id="3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424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?</a:t>
              </a:r>
            </a:p>
          </p:txBody>
        </p:sp>
      </p:grpSp>
      <p:grpSp>
        <p:nvGrpSpPr>
          <p:cNvPr id="4" name="Grupo 44"/>
          <p:cNvGrpSpPr>
            <a:grpSpLocks/>
          </p:cNvGrpSpPr>
          <p:nvPr/>
        </p:nvGrpSpPr>
        <p:grpSpPr bwMode="auto">
          <a:xfrm>
            <a:off x="6381750" y="1789113"/>
            <a:ext cx="300038" cy="300037"/>
            <a:chOff x="449705" y="2668249"/>
            <a:chExt cx="299803" cy="299803"/>
          </a:xfrm>
        </p:grpSpPr>
        <p:sp>
          <p:nvSpPr>
            <p:cNvPr id="5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422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?</a:t>
              </a:r>
            </a:p>
          </p:txBody>
        </p:sp>
      </p:grpSp>
      <p:grpSp>
        <p:nvGrpSpPr>
          <p:cNvPr id="6" name="Grupo 44"/>
          <p:cNvGrpSpPr>
            <a:grpSpLocks/>
          </p:cNvGrpSpPr>
          <p:nvPr/>
        </p:nvGrpSpPr>
        <p:grpSpPr bwMode="auto">
          <a:xfrm>
            <a:off x="6381750" y="2554288"/>
            <a:ext cx="300038" cy="300037"/>
            <a:chOff x="449705" y="2668249"/>
            <a:chExt cx="299803" cy="299803"/>
          </a:xfrm>
        </p:grpSpPr>
        <p:sp>
          <p:nvSpPr>
            <p:cNvPr id="7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420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?</a:t>
              </a:r>
            </a:p>
          </p:txBody>
        </p:sp>
      </p:grpSp>
      <p:grpSp>
        <p:nvGrpSpPr>
          <p:cNvPr id="8" name="Grupo 44"/>
          <p:cNvGrpSpPr>
            <a:grpSpLocks/>
          </p:cNvGrpSpPr>
          <p:nvPr/>
        </p:nvGrpSpPr>
        <p:grpSpPr bwMode="auto">
          <a:xfrm>
            <a:off x="6394450" y="3279775"/>
            <a:ext cx="300038" cy="300038"/>
            <a:chOff x="449705" y="2668249"/>
            <a:chExt cx="299803" cy="299803"/>
          </a:xfrm>
        </p:grpSpPr>
        <p:sp>
          <p:nvSpPr>
            <p:cNvPr id="9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418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?</a:t>
              </a:r>
            </a:p>
          </p:txBody>
        </p:sp>
      </p:grpSp>
      <p:grpSp>
        <p:nvGrpSpPr>
          <p:cNvPr id="10" name="Grupo 44"/>
          <p:cNvGrpSpPr>
            <a:grpSpLocks/>
          </p:cNvGrpSpPr>
          <p:nvPr/>
        </p:nvGrpSpPr>
        <p:grpSpPr bwMode="auto">
          <a:xfrm>
            <a:off x="5416550" y="4733925"/>
            <a:ext cx="300038" cy="300038"/>
            <a:chOff x="449705" y="2668249"/>
            <a:chExt cx="299803" cy="299803"/>
          </a:xfrm>
        </p:grpSpPr>
        <p:sp>
          <p:nvSpPr>
            <p:cNvPr id="11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416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?</a:t>
              </a:r>
            </a:p>
          </p:txBody>
        </p:sp>
      </p:grpSp>
      <p:grpSp>
        <p:nvGrpSpPr>
          <p:cNvPr id="12" name="Grupo 44"/>
          <p:cNvGrpSpPr>
            <a:grpSpLocks/>
          </p:cNvGrpSpPr>
          <p:nvPr/>
        </p:nvGrpSpPr>
        <p:grpSpPr bwMode="auto">
          <a:xfrm>
            <a:off x="4402138" y="4006850"/>
            <a:ext cx="300037" cy="300038"/>
            <a:chOff x="449705" y="2668249"/>
            <a:chExt cx="299803" cy="299803"/>
          </a:xfrm>
        </p:grpSpPr>
        <p:sp>
          <p:nvSpPr>
            <p:cNvPr id="13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414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?</a:t>
              </a:r>
            </a:p>
          </p:txBody>
        </p:sp>
      </p:grpSp>
      <p:grpSp>
        <p:nvGrpSpPr>
          <p:cNvPr id="14" name="Grupo 44"/>
          <p:cNvGrpSpPr>
            <a:grpSpLocks/>
          </p:cNvGrpSpPr>
          <p:nvPr/>
        </p:nvGrpSpPr>
        <p:grpSpPr bwMode="auto">
          <a:xfrm>
            <a:off x="7421563" y="4006850"/>
            <a:ext cx="300037" cy="300038"/>
            <a:chOff x="449705" y="2668249"/>
            <a:chExt cx="299803" cy="299803"/>
          </a:xfrm>
        </p:grpSpPr>
        <p:sp>
          <p:nvSpPr>
            <p:cNvPr id="15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412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?</a:t>
              </a:r>
            </a:p>
          </p:txBody>
        </p:sp>
      </p:grpSp>
      <p:grpSp>
        <p:nvGrpSpPr>
          <p:cNvPr id="16" name="Grupo 44"/>
          <p:cNvGrpSpPr>
            <a:grpSpLocks/>
          </p:cNvGrpSpPr>
          <p:nvPr/>
        </p:nvGrpSpPr>
        <p:grpSpPr bwMode="auto">
          <a:xfrm>
            <a:off x="3438525" y="3279775"/>
            <a:ext cx="300038" cy="300038"/>
            <a:chOff x="449705" y="2668249"/>
            <a:chExt cx="299803" cy="299803"/>
          </a:xfrm>
        </p:grpSpPr>
        <p:sp>
          <p:nvSpPr>
            <p:cNvPr id="17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410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?</a:t>
              </a:r>
            </a:p>
          </p:txBody>
        </p:sp>
      </p:grpSp>
      <p:grpSp>
        <p:nvGrpSpPr>
          <p:cNvPr id="19" name="Grupo 44"/>
          <p:cNvGrpSpPr>
            <a:grpSpLocks/>
          </p:cNvGrpSpPr>
          <p:nvPr/>
        </p:nvGrpSpPr>
        <p:grpSpPr bwMode="auto">
          <a:xfrm>
            <a:off x="3413125" y="2528888"/>
            <a:ext cx="300038" cy="300037"/>
            <a:chOff x="449705" y="2668249"/>
            <a:chExt cx="299803" cy="299803"/>
          </a:xfrm>
        </p:grpSpPr>
        <p:sp>
          <p:nvSpPr>
            <p:cNvPr id="20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408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?</a:t>
              </a:r>
            </a:p>
          </p:txBody>
        </p:sp>
      </p:grpSp>
      <p:grpSp>
        <p:nvGrpSpPr>
          <p:cNvPr id="21" name="Grupo 44"/>
          <p:cNvGrpSpPr>
            <a:grpSpLocks/>
          </p:cNvGrpSpPr>
          <p:nvPr/>
        </p:nvGrpSpPr>
        <p:grpSpPr bwMode="auto">
          <a:xfrm>
            <a:off x="3425825" y="5434013"/>
            <a:ext cx="300038" cy="300037"/>
            <a:chOff x="449705" y="2668249"/>
            <a:chExt cx="299803" cy="299803"/>
          </a:xfrm>
        </p:grpSpPr>
        <p:sp>
          <p:nvSpPr>
            <p:cNvPr id="22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406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?</a:t>
              </a:r>
            </a:p>
          </p:txBody>
        </p:sp>
      </p:grpSp>
      <p:grpSp>
        <p:nvGrpSpPr>
          <p:cNvPr id="23" name="Grupo 44"/>
          <p:cNvGrpSpPr>
            <a:grpSpLocks/>
          </p:cNvGrpSpPr>
          <p:nvPr/>
        </p:nvGrpSpPr>
        <p:grpSpPr bwMode="auto">
          <a:xfrm>
            <a:off x="5416550" y="5435600"/>
            <a:ext cx="300038" cy="300038"/>
            <a:chOff x="449705" y="2668249"/>
            <a:chExt cx="299803" cy="299803"/>
          </a:xfrm>
        </p:grpSpPr>
        <p:sp>
          <p:nvSpPr>
            <p:cNvPr id="24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404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?</a:t>
              </a:r>
            </a:p>
          </p:txBody>
        </p:sp>
      </p:grpSp>
      <p:grpSp>
        <p:nvGrpSpPr>
          <p:cNvPr id="25" name="Grupo 44"/>
          <p:cNvGrpSpPr>
            <a:grpSpLocks/>
          </p:cNvGrpSpPr>
          <p:nvPr/>
        </p:nvGrpSpPr>
        <p:grpSpPr bwMode="auto">
          <a:xfrm>
            <a:off x="7381875" y="5422900"/>
            <a:ext cx="300038" cy="300038"/>
            <a:chOff x="449705" y="2668249"/>
            <a:chExt cx="299803" cy="299803"/>
          </a:xfrm>
        </p:grpSpPr>
        <p:sp>
          <p:nvSpPr>
            <p:cNvPr id="44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402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8" grpId="0"/>
      <p:bldP spid="14382" grpId="0"/>
      <p:bldP spid="14383" grpId="0"/>
      <p:bldP spid="14384" grpId="0"/>
      <p:bldP spid="14386" grpId="0"/>
      <p:bldP spid="14387" grpId="0"/>
      <p:bldP spid="14388" grpId="0"/>
      <p:bldP spid="14389" grpId="0"/>
      <p:bldP spid="14390" grpId="0"/>
      <p:bldP spid="14391" grpId="0"/>
      <p:bldP spid="14392" grpId="0"/>
      <p:bldP spid="143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8425" y="1106488"/>
            <a:ext cx="4000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357188" y="4479925"/>
            <a:ext cx="8358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200"/>
              <a:t>As </a:t>
            </a:r>
            <a:r>
              <a:rPr lang="pt-PT" sz="2200" b="1">
                <a:solidFill>
                  <a:srgbClr val="953735"/>
                </a:solidFill>
              </a:rPr>
              <a:t>células procarióticas </a:t>
            </a:r>
            <a:r>
              <a:rPr lang="pt-PT" sz="2200"/>
              <a:t>são as mais simples pois não apresentam núcleo individualizado.</a:t>
            </a:r>
          </a:p>
          <a:p>
            <a:pPr algn="just"/>
            <a:endParaRPr lang="pt-PT" sz="1000"/>
          </a:p>
          <a:p>
            <a:pPr algn="just"/>
            <a:r>
              <a:rPr lang="pt-PT" sz="2200"/>
              <a:t>As </a:t>
            </a:r>
            <a:r>
              <a:rPr lang="pt-PT" sz="2200" b="1">
                <a:solidFill>
                  <a:srgbClr val="953735"/>
                </a:solidFill>
              </a:rPr>
              <a:t>células eucarióticas </a:t>
            </a:r>
            <a:r>
              <a:rPr lang="pt-PT" sz="2200"/>
              <a:t>são mais complexas, apresentam um núcleo e numerosos organelos no citoplasma.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358188" y="6450013"/>
            <a:ext cx="642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8</a:t>
            </a: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/8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858838" y="1525588"/>
            <a:ext cx="1941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/>
              <a:t>Célula eucariótica</a:t>
            </a:r>
          </a:p>
        </p:txBody>
      </p:sp>
      <p:cxnSp>
        <p:nvCxnSpPr>
          <p:cNvPr id="32" name="Conexão recta unidireccional 31"/>
          <p:cNvCxnSpPr/>
          <p:nvPr/>
        </p:nvCxnSpPr>
        <p:spPr>
          <a:xfrm>
            <a:off x="2730500" y="1806575"/>
            <a:ext cx="1103313" cy="8159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6659563" y="1711325"/>
            <a:ext cx="2033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/>
              <a:t>Célula procariótica</a:t>
            </a:r>
          </a:p>
        </p:txBody>
      </p:sp>
      <p:cxnSp>
        <p:nvCxnSpPr>
          <p:cNvPr id="25" name="Conexão recta unidireccional 24"/>
          <p:cNvCxnSpPr/>
          <p:nvPr/>
        </p:nvCxnSpPr>
        <p:spPr>
          <a:xfrm rot="10800000" flipV="1">
            <a:off x="6181725" y="1963738"/>
            <a:ext cx="527050" cy="4365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44"/>
          <p:cNvGrpSpPr>
            <a:grpSpLocks/>
          </p:cNvGrpSpPr>
          <p:nvPr/>
        </p:nvGrpSpPr>
        <p:grpSpPr bwMode="auto">
          <a:xfrm>
            <a:off x="6770688" y="1698625"/>
            <a:ext cx="298450" cy="298450"/>
            <a:chOff x="449705" y="2668249"/>
            <a:chExt cx="299803" cy="299803"/>
          </a:xfrm>
        </p:grpSpPr>
        <p:sp>
          <p:nvSpPr>
            <p:cNvPr id="44" name="Oval 43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8205" name="CaixaDeTexto 41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A</a:t>
              </a:r>
            </a:p>
          </p:txBody>
        </p:sp>
      </p:grpSp>
      <p:grpSp>
        <p:nvGrpSpPr>
          <p:cNvPr id="3" name="Grupo 47"/>
          <p:cNvGrpSpPr>
            <a:grpSpLocks/>
          </p:cNvGrpSpPr>
          <p:nvPr/>
        </p:nvGrpSpPr>
        <p:grpSpPr bwMode="auto">
          <a:xfrm>
            <a:off x="2455863" y="1481138"/>
            <a:ext cx="300037" cy="300037"/>
            <a:chOff x="449705" y="2668249"/>
            <a:chExt cx="299803" cy="299803"/>
          </a:xfrm>
        </p:grpSpPr>
        <p:sp>
          <p:nvSpPr>
            <p:cNvPr id="49" name="Oval 48"/>
            <p:cNvSpPr/>
            <p:nvPr/>
          </p:nvSpPr>
          <p:spPr>
            <a:xfrm>
              <a:off x="449705" y="2668249"/>
              <a:ext cx="299803" cy="2998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8203" name="CaixaDeTexto 49"/>
            <p:cNvSpPr txBox="1">
              <a:spLocks noChangeArrowheads="1"/>
            </p:cNvSpPr>
            <p:nvPr/>
          </p:nvSpPr>
          <p:spPr bwMode="auto">
            <a:xfrm>
              <a:off x="507059" y="2672701"/>
              <a:ext cx="1974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PT" b="1">
                  <a:solidFill>
                    <a:schemeClr val="bg1"/>
                  </a:solidFill>
                  <a:latin typeface="Arial Rounded MT Bold" pitchFamily="34" charset="0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174</Words>
  <Application>Microsoft Office PowerPoint</Application>
  <PresentationFormat>Apresentação no Ecrã (4:3)</PresentationFormat>
  <Paragraphs>99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Utilizador</cp:lastModifiedBy>
  <cp:revision>78</cp:revision>
  <dcterms:created xsi:type="dcterms:W3CDTF">2011-12-17T19:40:43Z</dcterms:created>
  <dcterms:modified xsi:type="dcterms:W3CDTF">2012-02-14T23:18:17Z</dcterms:modified>
</cp:coreProperties>
</file>